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73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VJVoDzlrCPThS6qIvQe9K74K+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F76"/>
    <a:srgbClr val="396547"/>
    <a:srgbClr val="2F0E67"/>
    <a:srgbClr val="C996B6"/>
    <a:srgbClr val="D3679D"/>
    <a:srgbClr val="7F2443"/>
    <a:srgbClr val="812E92"/>
    <a:srgbClr val="45A245"/>
    <a:srgbClr val="F79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4"/>
  </p:normalViewPr>
  <p:slideViewPr>
    <p:cSldViewPr snapToGrid="0">
      <p:cViewPr varScale="1">
        <p:scale>
          <a:sx n="59" d="100"/>
          <a:sy n="59" d="100"/>
        </p:scale>
        <p:origin x="1200" y="72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21" Type="http://customschemas.google.com/relationships/presentationmetadata" Target="meta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3" Type="http://schemas.openxmlformats.org/officeDocument/2006/relationships/viewProps" Target="viewProps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006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4 - Corner - D">
  <p:cSld name="F4 - Corner - 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-1" y="893"/>
            <a:ext cx="6117444" cy="5156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5572" y="21236"/>
                  <a:pt x="11055" y="18531"/>
                  <a:pt x="15311" y="13482"/>
                </a:cubicBezTo>
                <a:cubicBezTo>
                  <a:pt x="18555" y="9634"/>
                  <a:pt x="20650" y="494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6212269" y="356657"/>
            <a:ext cx="4345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6212269" y="2557032"/>
            <a:ext cx="52581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6212270" y="203257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49" name="Google Shape;49;p15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Basic">
    <p:bg>
      <p:bgPr>
        <a:solidFill>
          <a:srgbClr val="F4F4F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93"/>
            <a:ext cx="12188824" cy="68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571500" y="1764285"/>
            <a:ext cx="11045952" cy="422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571504" y="1097179"/>
            <a:ext cx="11046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6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K - Basic - Title Only">
  <p:cSld name="GRK - Basic - Title Only">
    <p:bg>
      <p:bgPr>
        <a:solidFill>
          <a:srgbClr val="F4F4F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571503" y="1097179"/>
            <a:ext cx="11046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5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59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5"/>
          <p:cNvSpPr txBox="1">
            <a:spLocks noGrp="1"/>
          </p:cNvSpPr>
          <p:nvPr>
            <p:ph type="ftr" idx="11"/>
          </p:nvPr>
        </p:nvSpPr>
        <p:spPr>
          <a:xfrm>
            <a:off x="6094411" y="6571832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ve Trees Vignette - Right">
  <p:cSld name="Above Trees Vignette - Right">
    <p:bg>
      <p:bgPr>
        <a:solidFill>
          <a:srgbClr val="F4F4F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" y="895"/>
            <a:ext cx="12188819" cy="68562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571500" y="63504"/>
            <a:ext cx="11045952" cy="99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1"/>
          </p:nvPr>
        </p:nvSpPr>
        <p:spPr>
          <a:xfrm>
            <a:off x="571500" y="1764288"/>
            <a:ext cx="11045952" cy="42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2"/>
          </p:nvPr>
        </p:nvSpPr>
        <p:spPr>
          <a:xfrm>
            <a:off x="571500" y="1097179"/>
            <a:ext cx="110459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36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er_Hero_A">
  <p:cSld name="3_Customer_Hero_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/>
        </p:nvSpPr>
        <p:spPr>
          <a:xfrm>
            <a:off x="-2" y="0"/>
            <a:ext cx="121887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/>
          <p:nvPr/>
        </p:nvSpPr>
        <p:spPr>
          <a:xfrm rot="10800000" flipH="1">
            <a:off x="9774057" y="600"/>
            <a:ext cx="24147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7"/>
          <p:cNvSpPr/>
          <p:nvPr/>
        </p:nvSpPr>
        <p:spPr>
          <a:xfrm>
            <a:off x="-1" y="-4859"/>
            <a:ext cx="12188700" cy="243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025600" cy="2449500"/>
          </a:xfrm>
          <a:prstGeom prst="rect">
            <a:avLst/>
          </a:prstGeom>
          <a:gradFill>
            <a:gsLst>
              <a:gs pos="0">
                <a:schemeClr val="dk1"/>
              </a:gs>
              <a:gs pos="58000">
                <a:schemeClr val="dk1"/>
              </a:gs>
              <a:gs pos="100000">
                <a:srgbClr val="205CA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560300" tIns="365750" rIns="4114800" bIns="1828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576073" y="2753099"/>
            <a:ext cx="9004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2"/>
          </p:nvPr>
        </p:nvSpPr>
        <p:spPr>
          <a:xfrm>
            <a:off x="576072" y="4404281"/>
            <a:ext cx="4251900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/>
          <p:nvPr/>
        </p:nvSpPr>
        <p:spPr>
          <a:xfrm rot="10800000" flipH="1">
            <a:off x="550808" y="924065"/>
            <a:ext cx="1725600" cy="1730400"/>
          </a:xfrm>
          <a:prstGeom prst="roundRect">
            <a:avLst>
              <a:gd name="adj" fmla="val 10076"/>
            </a:avLst>
          </a:prstGeom>
          <a:solidFill>
            <a:schemeClr val="lt1"/>
          </a:solidFill>
          <a:ln>
            <a:noFill/>
          </a:ln>
          <a:effectLst>
            <a:outerShdw blurRad="346075" sx="93000" sy="93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7"/>
          <p:cNvSpPr>
            <a:spLocks noGrp="1"/>
          </p:cNvSpPr>
          <p:nvPr>
            <p:ph type="pic" idx="3"/>
          </p:nvPr>
        </p:nvSpPr>
        <p:spPr>
          <a:xfrm>
            <a:off x="527633" y="914400"/>
            <a:ext cx="1755900" cy="1737300"/>
          </a:xfrm>
          <a:prstGeom prst="roundRect">
            <a:avLst>
              <a:gd name="adj" fmla="val 109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4"/>
          </p:nvPr>
        </p:nvSpPr>
        <p:spPr>
          <a:xfrm>
            <a:off x="5181545" y="4395125"/>
            <a:ext cx="4251900" cy="2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C868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5"/>
          </p:nvPr>
        </p:nvSpPr>
        <p:spPr>
          <a:xfrm>
            <a:off x="568651" y="3836644"/>
            <a:ext cx="4251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6"/>
          </p:nvPr>
        </p:nvSpPr>
        <p:spPr>
          <a:xfrm>
            <a:off x="5181544" y="3836644"/>
            <a:ext cx="4251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>
            <a:spLocks noGrp="1"/>
          </p:cNvSpPr>
          <p:nvPr>
            <p:ph type="pic" idx="7"/>
          </p:nvPr>
        </p:nvSpPr>
        <p:spPr>
          <a:xfrm>
            <a:off x="5831537" y="-4859"/>
            <a:ext cx="6357300" cy="2445600"/>
          </a:xfrm>
          <a:prstGeom prst="rect">
            <a:avLst/>
          </a:prstGeom>
          <a:solidFill>
            <a:schemeClr val="lt2">
              <a:alpha val="62352"/>
            </a:schemeClr>
          </a:solidFill>
          <a:ln>
            <a:noFill/>
          </a:ln>
        </p:spPr>
        <p:txBody>
          <a:bodyPr spcFirstLastPara="1" wrap="square" lIns="1554475" tIns="0" rIns="36575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82" name="Google Shape;82;p37" descr="Pictur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20472" y="6257915"/>
            <a:ext cx="616302" cy="431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er_Hero_A">
  <p:cSld name="Customer_Hero_A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/>
          <p:nvPr/>
        </p:nvSpPr>
        <p:spPr>
          <a:xfrm>
            <a:off x="-2" y="0"/>
            <a:ext cx="12188825" cy="6858000"/>
          </a:xfrm>
          <a:prstGeom prst="rect">
            <a:avLst/>
          </a:prstGeom>
          <a:solidFill>
            <a:srgbClr val="E7E6E4"/>
          </a:solidFill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/>
          <p:nvPr/>
        </p:nvSpPr>
        <p:spPr>
          <a:xfrm rot="10800000" flipH="1">
            <a:off x="9774057" y="600"/>
            <a:ext cx="2414671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1" i="0" u="none" strike="noStrike" cap="none" dirty="0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/>
          <p:nvPr/>
        </p:nvSpPr>
        <p:spPr>
          <a:xfrm>
            <a:off x="-1" y="-4859"/>
            <a:ext cx="12188825" cy="243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576073" y="2753099"/>
            <a:ext cx="9004255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1"/>
          </p:nvPr>
        </p:nvSpPr>
        <p:spPr>
          <a:xfrm>
            <a:off x="576072" y="4404281"/>
            <a:ext cx="4251992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6A625B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/>
          <p:nvPr/>
        </p:nvSpPr>
        <p:spPr>
          <a:xfrm rot="10800000" flipH="1">
            <a:off x="550807" y="924065"/>
            <a:ext cx="1725451" cy="1730400"/>
          </a:xfrm>
          <a:prstGeom prst="roundRect">
            <a:avLst>
              <a:gd name="adj" fmla="val 10076"/>
            </a:avLst>
          </a:prstGeom>
          <a:solidFill>
            <a:schemeClr val="lt1"/>
          </a:solidFill>
          <a:ln>
            <a:noFill/>
          </a:ln>
          <a:effectLst>
            <a:outerShdw blurRad="346075" sx="93000" sy="93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1" i="0" u="none" strike="noStrike" cap="none" dirty="0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11025728" cy="2449500"/>
          </a:xfrm>
          <a:prstGeom prst="rect">
            <a:avLst/>
          </a:prstGeom>
          <a:gradFill>
            <a:gsLst>
              <a:gs pos="0">
                <a:schemeClr val="dk1"/>
              </a:gs>
              <a:gs pos="58999">
                <a:schemeClr val="dk1"/>
              </a:gs>
              <a:gs pos="100000">
                <a:srgbClr val="205CA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560300" tIns="365750" rIns="4114800" bIns="1828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3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>
            <a:spLocks noGrp="1"/>
          </p:cNvSpPr>
          <p:nvPr>
            <p:ph type="pic" idx="3"/>
          </p:nvPr>
        </p:nvSpPr>
        <p:spPr>
          <a:xfrm>
            <a:off x="5831537" y="-4859"/>
            <a:ext cx="6357444" cy="2445600"/>
          </a:xfrm>
          <a:prstGeom prst="rect">
            <a:avLst/>
          </a:prstGeom>
          <a:solidFill>
            <a:schemeClr val="lt2">
              <a:alpha val="62352"/>
            </a:schemeClr>
          </a:solidFill>
          <a:ln>
            <a:noFill/>
          </a:ln>
        </p:spPr>
        <p:txBody>
          <a:bodyPr spcFirstLastPara="1" wrap="square" lIns="1554475" tIns="0" rIns="36575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99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38"/>
          <p:cNvSpPr>
            <a:spLocks noGrp="1"/>
          </p:cNvSpPr>
          <p:nvPr>
            <p:ph type="pic" idx="4"/>
          </p:nvPr>
        </p:nvSpPr>
        <p:spPr>
          <a:xfrm>
            <a:off x="527632" y="914400"/>
            <a:ext cx="1756043" cy="1737300"/>
          </a:xfrm>
          <a:prstGeom prst="roundRect">
            <a:avLst>
              <a:gd name="adj" fmla="val 109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99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5"/>
          </p:nvPr>
        </p:nvSpPr>
        <p:spPr>
          <a:xfrm>
            <a:off x="5181545" y="4395125"/>
            <a:ext cx="4251992" cy="2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6A625B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C868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6"/>
          </p:nvPr>
        </p:nvSpPr>
        <p:spPr>
          <a:xfrm>
            <a:off x="568651" y="3836644"/>
            <a:ext cx="4251992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799" b="1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7"/>
          </p:nvPr>
        </p:nvSpPr>
        <p:spPr>
          <a:xfrm>
            <a:off x="5181544" y="3836644"/>
            <a:ext cx="4251992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799" b="1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38" descr="Pictur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20472" y="6257915"/>
            <a:ext cx="616142" cy="431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er_Hero_A">
  <p:cSld name="1_Customer_Hero_A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/>
          <p:nvPr/>
        </p:nvSpPr>
        <p:spPr>
          <a:xfrm>
            <a:off x="-1" y="0"/>
            <a:ext cx="12188700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Font typeface="Arial"/>
              <a:buNone/>
            </a:pPr>
            <a:endParaRPr sz="1798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9"/>
          <p:cNvSpPr/>
          <p:nvPr/>
        </p:nvSpPr>
        <p:spPr>
          <a:xfrm rot="10800000" flipH="1">
            <a:off x="9774059" y="85"/>
            <a:ext cx="24147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Font typeface="Arial"/>
              <a:buNone/>
            </a:pPr>
            <a:endParaRPr sz="1798" b="1" i="0" u="none" strike="noStrike" cap="none" dirty="0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9"/>
          <p:cNvSpPr/>
          <p:nvPr/>
        </p:nvSpPr>
        <p:spPr>
          <a:xfrm>
            <a:off x="1" y="-4859"/>
            <a:ext cx="12188700" cy="243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Font typeface="Arial"/>
              <a:buNone/>
            </a:pPr>
            <a:endParaRPr sz="1798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9"/>
          <p:cNvSpPr txBox="1">
            <a:spLocks noGrp="1"/>
          </p:cNvSpPr>
          <p:nvPr>
            <p:ph type="title"/>
          </p:nvPr>
        </p:nvSpPr>
        <p:spPr>
          <a:xfrm>
            <a:off x="576075" y="2753099"/>
            <a:ext cx="9004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1"/>
          </p:nvPr>
        </p:nvSpPr>
        <p:spPr>
          <a:xfrm>
            <a:off x="576072" y="4404287"/>
            <a:ext cx="4251900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​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sz="1998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2"/>
          </p:nvPr>
        </p:nvSpPr>
        <p:spPr>
          <a:xfrm>
            <a:off x="2" y="-4858"/>
            <a:ext cx="11025600" cy="2449500"/>
          </a:xfrm>
          <a:prstGeom prst="rect">
            <a:avLst/>
          </a:prstGeom>
          <a:gradFill>
            <a:gsLst>
              <a:gs pos="0">
                <a:schemeClr val="dk2"/>
              </a:gs>
              <a:gs pos="58999">
                <a:schemeClr val="dk2"/>
              </a:gs>
              <a:gs pos="100000">
                <a:srgbClr val="19325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560300" tIns="365750" rIns="4114800" bIns="1828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8"/>
              <a:buFont typeface="Arial"/>
              <a:buNone/>
              <a:defRPr sz="2398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998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9"/>
          <p:cNvSpPr/>
          <p:nvPr/>
        </p:nvSpPr>
        <p:spPr>
          <a:xfrm rot="10800000" flipH="1">
            <a:off x="550809" y="924065"/>
            <a:ext cx="1725600" cy="1730400"/>
          </a:xfrm>
          <a:prstGeom prst="roundRect">
            <a:avLst>
              <a:gd name="adj" fmla="val 10076"/>
            </a:avLst>
          </a:prstGeom>
          <a:solidFill>
            <a:schemeClr val="lt1"/>
          </a:solidFill>
          <a:ln>
            <a:noFill/>
          </a:ln>
          <a:effectLst>
            <a:outerShdw blurRad="346075" sx="93000" sy="93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Font typeface="Arial"/>
              <a:buNone/>
            </a:pPr>
            <a:endParaRPr sz="1798" b="1" i="0" u="none" strike="noStrike" cap="none" dirty="0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3"/>
          </p:nvPr>
        </p:nvSpPr>
        <p:spPr>
          <a:xfrm>
            <a:off x="527637" y="914400"/>
            <a:ext cx="1755900" cy="1737300"/>
          </a:xfrm>
          <a:prstGeom prst="roundRect">
            <a:avLst>
              <a:gd name="adj" fmla="val 109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98" b="0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4"/>
          </p:nvPr>
        </p:nvSpPr>
        <p:spPr>
          <a:xfrm>
            <a:off x="5181545" y="4395125"/>
            <a:ext cx="4251900" cy="2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​"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5"/>
          </p:nvPr>
        </p:nvSpPr>
        <p:spPr>
          <a:xfrm>
            <a:off x="568651" y="3836649"/>
            <a:ext cx="4251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34277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798"/>
              <a:buFont typeface="Arial"/>
              <a:buChar char="​"/>
              <a:defRPr sz="1798" b="1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998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6"/>
          </p:nvPr>
        </p:nvSpPr>
        <p:spPr>
          <a:xfrm>
            <a:off x="5181544" y="3836649"/>
            <a:ext cx="4251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34277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798"/>
              <a:buFont typeface="Arial"/>
              <a:buChar char="​"/>
              <a:defRPr sz="1798" b="1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998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9" name="Google Shape;109;p39" descr="Salesforce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7543" y="6170944"/>
            <a:ext cx="627481" cy="4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9"/>
          <p:cNvSpPr>
            <a:spLocks noGrp="1"/>
          </p:cNvSpPr>
          <p:nvPr>
            <p:ph type="pic" idx="7"/>
          </p:nvPr>
        </p:nvSpPr>
        <p:spPr>
          <a:xfrm>
            <a:off x="5831539" y="-4858"/>
            <a:ext cx="6357300" cy="2445600"/>
          </a:xfrm>
          <a:prstGeom prst="rect">
            <a:avLst/>
          </a:prstGeom>
          <a:solidFill>
            <a:schemeClr val="lt2">
              <a:alpha val="62352"/>
            </a:schemeClr>
          </a:solidFill>
          <a:ln>
            <a:noFill/>
          </a:ln>
        </p:spPr>
        <p:txBody>
          <a:bodyPr spcFirstLastPara="1" wrap="square" lIns="1554475" tIns="0" rIns="36575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98" b="0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Sign Vignette - Large">
  <p:cSld name="Callout Sign Vignette - Large">
    <p:bg>
      <p:bgPr>
        <a:solidFill>
          <a:srgbClr val="F4F4F4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896"/>
            <a:ext cx="12188816" cy="685620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0"/>
          <p:cNvSpPr/>
          <p:nvPr/>
        </p:nvSpPr>
        <p:spPr>
          <a:xfrm>
            <a:off x="4743105" y="4674662"/>
            <a:ext cx="1038257" cy="9379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678" y="0"/>
                </a:moveTo>
                <a:lnTo>
                  <a:pt x="8249" y="2066"/>
                </a:lnTo>
                <a:lnTo>
                  <a:pt x="6561" y="2642"/>
                </a:lnTo>
                <a:lnTo>
                  <a:pt x="8510" y="6504"/>
                </a:lnTo>
                <a:lnTo>
                  <a:pt x="0" y="21600"/>
                </a:lnTo>
                <a:lnTo>
                  <a:pt x="8751" y="18238"/>
                </a:lnTo>
                <a:lnTo>
                  <a:pt x="14486" y="12617"/>
                </a:lnTo>
                <a:lnTo>
                  <a:pt x="8809" y="8085"/>
                </a:lnTo>
                <a:lnTo>
                  <a:pt x="9037" y="7151"/>
                </a:lnTo>
                <a:lnTo>
                  <a:pt x="13546" y="8109"/>
                </a:lnTo>
                <a:lnTo>
                  <a:pt x="14789" y="7648"/>
                </a:lnTo>
                <a:lnTo>
                  <a:pt x="17160" y="10223"/>
                </a:lnTo>
                <a:lnTo>
                  <a:pt x="21600" y="6125"/>
                </a:lnTo>
                <a:lnTo>
                  <a:pt x="13080" y="3080"/>
                </a:lnTo>
                <a:lnTo>
                  <a:pt x="7678" y="0"/>
                </a:ln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0"/>
          <p:cNvSpPr txBox="1">
            <a:spLocks noGrp="1"/>
          </p:cNvSpPr>
          <p:nvPr>
            <p:ph type="body" idx="1"/>
          </p:nvPr>
        </p:nvSpPr>
        <p:spPr>
          <a:xfrm>
            <a:off x="1074516" y="1866959"/>
            <a:ext cx="9882779" cy="353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>
                <a:solidFill>
                  <a:srgbClr val="42414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24145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2414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42414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42414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40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0"/>
          <p:cNvSpPr txBox="1">
            <a:spLocks noGrp="1"/>
          </p:cNvSpPr>
          <p:nvPr>
            <p:ph type="ftr" idx="11"/>
          </p:nvPr>
        </p:nvSpPr>
        <p:spPr>
          <a:xfrm>
            <a:off x="1074516" y="5328501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4241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7" name="Google Shape;117;p40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rgbClr val="F4F4F4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1"/>
          <p:cNvGrpSpPr/>
          <p:nvPr/>
        </p:nvGrpSpPr>
        <p:grpSpPr>
          <a:xfrm>
            <a:off x="4" y="896"/>
            <a:ext cx="12188815" cy="6856208"/>
            <a:chOff x="4" y="896"/>
            <a:chExt cx="12188815" cy="6856208"/>
          </a:xfrm>
        </p:grpSpPr>
        <p:pic>
          <p:nvPicPr>
            <p:cNvPr id="120" name="Google Shape;120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" y="896"/>
              <a:ext cx="12188815" cy="6856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95878" y="2789892"/>
              <a:ext cx="2664561" cy="22231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41"/>
          <p:cNvGrpSpPr/>
          <p:nvPr/>
        </p:nvGrpSpPr>
        <p:grpSpPr>
          <a:xfrm>
            <a:off x="3" y="1792"/>
            <a:ext cx="12188815" cy="6856208"/>
            <a:chOff x="3" y="893"/>
            <a:chExt cx="12188815" cy="6856208"/>
          </a:xfrm>
        </p:grpSpPr>
        <p:pic>
          <p:nvPicPr>
            <p:cNvPr id="123" name="Google Shape;123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" y="893"/>
              <a:ext cx="12188815" cy="6856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05372" y="3083291"/>
              <a:ext cx="2664561" cy="22231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571504" y="1762125"/>
            <a:ext cx="11045825" cy="43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/>
          <p:nvPr/>
        </p:nvSpPr>
        <p:spPr>
          <a:xfrm>
            <a:off x="13801727" y="6672263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24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 txBox="1"/>
          <p:nvPr/>
        </p:nvSpPr>
        <p:spPr>
          <a:xfrm>
            <a:off x="11621628" y="6590738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6413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rgbClr val="4641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runa.com/fisher-greene-case-study" TargetMode="External"/><Relationship Id="rId13" Type="http://schemas.openxmlformats.org/officeDocument/2006/relationships/image" Target="../media/image20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"/>
          <p:cNvSpPr/>
          <p:nvPr/>
        </p:nvSpPr>
        <p:spPr>
          <a:xfrm>
            <a:off x="-12879" y="0"/>
            <a:ext cx="6117444" cy="5156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5572" y="21236"/>
                  <a:pt x="11055" y="18531"/>
                  <a:pt x="15311" y="13482"/>
                </a:cubicBezTo>
                <a:cubicBezTo>
                  <a:pt x="18555" y="9634"/>
                  <a:pt x="20650" y="494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965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2859749" y="212643"/>
            <a:ext cx="1683600" cy="1683600"/>
          </a:xfrm>
          <a:prstGeom prst="ellipse">
            <a:avLst/>
          </a:prstGeom>
          <a:solidFill>
            <a:srgbClr val="70BF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11" descr="Google Shape;4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812" y="6165165"/>
            <a:ext cx="1118270" cy="44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1" descr="Picture 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49" y="6460399"/>
            <a:ext cx="3526688" cy="22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378" y="918467"/>
            <a:ext cx="2715768" cy="568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1" descr="Right Click Phone.png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" b="801"/>
          <a:stretch/>
        </p:blipFill>
        <p:spPr>
          <a:xfrm>
            <a:off x="1136446" y="1039098"/>
            <a:ext cx="2542032" cy="5414785"/>
          </a:xfrm>
          <a:prstGeom prst="roundRect">
            <a:avLst>
              <a:gd name="adj" fmla="val 13038"/>
            </a:avLst>
          </a:prstGeom>
          <a:noFill/>
          <a:ln>
            <a:noFill/>
          </a:ln>
        </p:spPr>
      </p:pic>
      <p:pic>
        <p:nvPicPr>
          <p:cNvPr id="389" name="Google Shape;389;p11" descr="Google Shape;884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139" y="6089348"/>
            <a:ext cx="1246267" cy="5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1"/>
          <p:cNvSpPr txBox="1">
            <a:spLocks noGrp="1"/>
          </p:cNvSpPr>
          <p:nvPr>
            <p:ph type="title"/>
          </p:nvPr>
        </p:nvSpPr>
        <p:spPr>
          <a:xfrm>
            <a:off x="5987834" y="1291379"/>
            <a:ext cx="6053687" cy="93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Fisher-Greene Drives Growth, Deepens Customer Relationships with </a:t>
            </a:r>
            <a:r>
              <a:rPr lang="en-US" sz="2600" b="0" dirty="0" err="1">
                <a:latin typeface="Arial" panose="020B0604020202020204" pitchFamily="34" charset="0"/>
                <a:cs typeface="Arial" panose="020B0604020202020204" pitchFamily="34" charset="0"/>
              </a:rPr>
              <a:t>Veruna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91" name="Google Shape;391;p11"/>
          <p:cNvSpPr txBox="1">
            <a:spLocks noGrp="1"/>
          </p:cNvSpPr>
          <p:nvPr>
            <p:ph type="body" idx="1"/>
          </p:nvPr>
        </p:nvSpPr>
        <p:spPr>
          <a:xfrm>
            <a:off x="5393369" y="2444661"/>
            <a:ext cx="5753169" cy="117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500" b="1" dirty="0"/>
              <a:t>CHALLENGE: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 dirty="0"/>
              <a:t>Following a historic merger, Fisher-Greene needed to transition multiple offices from disparate legacy AMS solutions with limited capabilities and poor customer support. </a:t>
            </a:r>
          </a:p>
        </p:txBody>
      </p:sp>
      <p:sp>
        <p:nvSpPr>
          <p:cNvPr id="392" name="Google Shape;392;p11"/>
          <p:cNvSpPr txBox="1"/>
          <p:nvPr/>
        </p:nvSpPr>
        <p:spPr>
          <a:xfrm>
            <a:off x="4516750" y="3704902"/>
            <a:ext cx="5298144" cy="133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 dirty="0"/>
          </a:p>
          <a:p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Following a </a:t>
            </a:r>
            <a:r>
              <a:rPr lang="en-US" dirty="0" err="1">
                <a:solidFill>
                  <a:schemeClr val="accent2"/>
                </a:solidFill>
              </a:rPr>
              <a:t>Veruna</a:t>
            </a:r>
            <a:r>
              <a:rPr lang="en-US" dirty="0">
                <a:solidFill>
                  <a:schemeClr val="accent2"/>
                </a:solidFill>
              </a:rPr>
              <a:t> presentation at a Keystone Group event, Karen Greene, co-owner, was excited to switch.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“It just looked user-friendly,” she said, “hearing what the capabilities would be—and I loved the fact that </a:t>
            </a:r>
            <a:r>
              <a:rPr lang="en-US" dirty="0" err="1">
                <a:solidFill>
                  <a:schemeClr val="accent2"/>
                </a:solidFill>
              </a:rPr>
              <a:t>Veruna</a:t>
            </a:r>
            <a:r>
              <a:rPr lang="en-US" dirty="0">
                <a:solidFill>
                  <a:schemeClr val="accent2"/>
                </a:solidFill>
              </a:rPr>
              <a:t> is built on Salesforce.”</a:t>
            </a:r>
          </a:p>
        </p:txBody>
      </p:sp>
      <p:sp>
        <p:nvSpPr>
          <p:cNvPr id="399" name="Google Shape;399;p11">
            <a:hlinkClick r:id="rId8"/>
          </p:cNvPr>
          <p:cNvSpPr/>
          <p:nvPr/>
        </p:nvSpPr>
        <p:spPr>
          <a:xfrm>
            <a:off x="10225899" y="4494446"/>
            <a:ext cx="1589538" cy="66239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72199"/>
              </a:gs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 the full case study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7621" y="5257520"/>
            <a:ext cx="1077576" cy="302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11"/>
          <p:cNvCxnSpPr/>
          <p:nvPr/>
        </p:nvCxnSpPr>
        <p:spPr>
          <a:xfrm>
            <a:off x="2458115" y="5186031"/>
            <a:ext cx="0" cy="44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4" name="Google Shape;404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82979" y="5105080"/>
            <a:ext cx="867476" cy="6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1"/>
          <p:cNvSpPr/>
          <p:nvPr/>
        </p:nvSpPr>
        <p:spPr>
          <a:xfrm>
            <a:off x="-12879" y="-12420"/>
            <a:ext cx="12217401" cy="785248"/>
          </a:xfrm>
          <a:prstGeom prst="rect">
            <a:avLst/>
          </a:prstGeom>
          <a:gradFill>
            <a:gsLst>
              <a:gs pos="0">
                <a:srgbClr val="972199"/>
              </a:gs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0" i="0" u="none" strike="noStrike" cap="none" dirty="0">
              <a:solidFill>
                <a:srgbClr val="5D8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6" name="Google Shape;406;p11"/>
          <p:cNvGrpSpPr/>
          <p:nvPr/>
        </p:nvGrpSpPr>
        <p:grpSpPr>
          <a:xfrm>
            <a:off x="11020668" y="163389"/>
            <a:ext cx="942720" cy="983272"/>
            <a:chOff x="9692918" y="320780"/>
            <a:chExt cx="800169" cy="850396"/>
          </a:xfrm>
        </p:grpSpPr>
        <p:pic>
          <p:nvPicPr>
            <p:cNvPr id="407" name="Google Shape;407;p11"/>
            <p:cNvPicPr preferRelativeResize="0"/>
            <p:nvPr/>
          </p:nvPicPr>
          <p:blipFill rotWithShape="1">
            <a:blip r:embed="rId11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92918" y="320780"/>
              <a:ext cx="800169" cy="850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11"/>
            <p:cNvSpPr txBox="1"/>
            <p:nvPr/>
          </p:nvSpPr>
          <p:spPr>
            <a:xfrm>
              <a:off x="9799755" y="982807"/>
              <a:ext cx="586500" cy="10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SINCE 2019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9" name="Google Shape;409;p11"/>
          <p:cNvPicPr preferRelativeResize="0"/>
          <p:nvPr/>
        </p:nvPicPr>
        <p:blipFill rotWithShape="1"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20" y="-79852"/>
            <a:ext cx="1603472" cy="81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A group of people sitting at a table talking&#10;&#10;Description automatically generated with medium confidence">
            <a:extLst>
              <a:ext uri="{FF2B5EF4-FFF2-40B4-BE49-F238E27FC236}">
                <a16:creationId xmlns:a16="http://schemas.microsoft.com/office/drawing/2014/main" id="{6BCAA664-D7A6-4148-BB0F-D334A09E632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115" r="6290"/>
          <a:stretch/>
        </p:blipFill>
        <p:spPr>
          <a:xfrm>
            <a:off x="1215971" y="2021795"/>
            <a:ext cx="2386054" cy="2386584"/>
          </a:xfrm>
          <a:prstGeom prst="roundRect">
            <a:avLst/>
          </a:prstGeom>
        </p:spPr>
      </p:pic>
      <p:pic>
        <p:nvPicPr>
          <p:cNvPr id="36" name="Picture 3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412E59-7451-E33C-42E3-64F52A384D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3397" y="1212742"/>
            <a:ext cx="1683599" cy="659410"/>
          </a:xfrm>
          <a:prstGeom prst="rect">
            <a:avLst/>
          </a:prstGeom>
        </p:spPr>
      </p:pic>
      <p:sp>
        <p:nvSpPr>
          <p:cNvPr id="39" name="Google Shape;422;ge0cec249d3_0_1">
            <a:extLst>
              <a:ext uri="{FF2B5EF4-FFF2-40B4-BE49-F238E27FC236}">
                <a16:creationId xmlns:a16="http://schemas.microsoft.com/office/drawing/2014/main" id="{D1A06C65-E2DE-D379-9F3C-39F29554D1B8}"/>
              </a:ext>
            </a:extLst>
          </p:cNvPr>
          <p:cNvSpPr txBox="1"/>
          <p:nvPr/>
        </p:nvSpPr>
        <p:spPr>
          <a:xfrm>
            <a:off x="7853795" y="6094829"/>
            <a:ext cx="1511629" cy="5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400"/>
            </a:pPr>
            <a:r>
              <a:rPr lang="en-US" dirty="0">
                <a:solidFill>
                  <a:srgbClr val="2F0E67"/>
                </a:solidFill>
                <a:latin typeface="+mn-lt"/>
                <a:ea typeface="Salesforce Sans"/>
                <a:cs typeface="Salesforce Sans"/>
                <a:sym typeface="Salesforce Sans"/>
              </a:rPr>
              <a:t>Differentiating Capabilities</a:t>
            </a:r>
          </a:p>
        </p:txBody>
      </p:sp>
      <p:pic>
        <p:nvPicPr>
          <p:cNvPr id="40" name="Google Shape;3574;p391">
            <a:extLst>
              <a:ext uri="{FF2B5EF4-FFF2-40B4-BE49-F238E27FC236}">
                <a16:creationId xmlns:a16="http://schemas.microsoft.com/office/drawing/2014/main" id="{6B535187-AF0C-474C-6AD9-21F8FF5FEB8F}"/>
              </a:ext>
            </a:extLst>
          </p:cNvPr>
          <p:cNvPicPr preferRelativeResize="0"/>
          <p:nvPr/>
        </p:nvPicPr>
        <p:blipFill rotWithShape="1">
          <a:blip r:embed="rId1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150" y="5573768"/>
            <a:ext cx="484920" cy="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20;ge0cec249d3_0_1">
            <a:extLst>
              <a:ext uri="{FF2B5EF4-FFF2-40B4-BE49-F238E27FC236}">
                <a16:creationId xmlns:a16="http://schemas.microsoft.com/office/drawing/2014/main" id="{A789E4FA-0FF0-FB5D-862D-D003819306C4}"/>
              </a:ext>
            </a:extLst>
          </p:cNvPr>
          <p:cNvSpPr txBox="1"/>
          <p:nvPr/>
        </p:nvSpPr>
        <p:spPr>
          <a:xfrm>
            <a:off x="4898529" y="6094829"/>
            <a:ext cx="1012500" cy="5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2F0E67"/>
                </a:solidFill>
                <a:latin typeface="+mn-lt"/>
                <a:ea typeface="Salesforce Sans"/>
                <a:cs typeface="Salesforce Sans"/>
                <a:sym typeface="Salesforce Sans"/>
              </a:rPr>
              <a:t>Unified System</a:t>
            </a:r>
            <a:endParaRPr sz="1400" b="0" i="0" u="none" strike="noStrike" cap="none" dirty="0">
              <a:solidFill>
                <a:srgbClr val="2F0E67"/>
              </a:solidFill>
              <a:latin typeface="+mn-lt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2" name="Google Shape;3571;p391">
            <a:extLst>
              <a:ext uri="{FF2B5EF4-FFF2-40B4-BE49-F238E27FC236}">
                <a16:creationId xmlns:a16="http://schemas.microsoft.com/office/drawing/2014/main" id="{0B945CB5-6A82-425E-2916-85FBD23014F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162907" y="5557025"/>
            <a:ext cx="475488" cy="4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22;ge0cec249d3_0_1">
            <a:extLst>
              <a:ext uri="{FF2B5EF4-FFF2-40B4-BE49-F238E27FC236}">
                <a16:creationId xmlns:a16="http://schemas.microsoft.com/office/drawing/2014/main" id="{C53AB32B-4387-B476-3B81-B8F3DF3EE0DA}"/>
              </a:ext>
            </a:extLst>
          </p:cNvPr>
          <p:cNvSpPr txBox="1"/>
          <p:nvPr/>
        </p:nvSpPr>
        <p:spPr>
          <a:xfrm>
            <a:off x="6374442" y="6098187"/>
            <a:ext cx="1012500" cy="56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2F0E67"/>
                </a:solidFill>
                <a:latin typeface="+mn-lt"/>
                <a:ea typeface="Salesforce Sans"/>
                <a:cs typeface="Salesforce Sans"/>
                <a:sym typeface="Salesforce Sans"/>
              </a:rPr>
              <a:t>Real-Time Reporting</a:t>
            </a:r>
            <a:endParaRPr sz="1400" b="0" i="0" u="none" strike="noStrike" cap="none" dirty="0">
              <a:solidFill>
                <a:srgbClr val="2F0E67"/>
              </a:solidFill>
              <a:latin typeface="+mn-lt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4" name="Google Shape;423;ge0cec249d3_0_1">
            <a:extLst>
              <a:ext uri="{FF2B5EF4-FFF2-40B4-BE49-F238E27FC236}">
                <a16:creationId xmlns:a16="http://schemas.microsoft.com/office/drawing/2014/main" id="{760AC04D-51E9-6ADE-6BE0-1B004023DBDC}"/>
              </a:ext>
            </a:extLst>
          </p:cNvPr>
          <p:cNvPicPr preferRelativeResize="0"/>
          <p:nvPr/>
        </p:nvPicPr>
        <p:blipFill rotWithShape="1">
          <a:blip r:embed="rId1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240" y="5542780"/>
            <a:ext cx="484920" cy="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22;ge0cec249d3_0_1">
            <a:extLst>
              <a:ext uri="{FF2B5EF4-FFF2-40B4-BE49-F238E27FC236}">
                <a16:creationId xmlns:a16="http://schemas.microsoft.com/office/drawing/2014/main" id="{2D5E79FD-BA1C-0DDC-4802-D45CD870BC97}"/>
              </a:ext>
            </a:extLst>
          </p:cNvPr>
          <p:cNvSpPr txBox="1"/>
          <p:nvPr/>
        </p:nvSpPr>
        <p:spPr>
          <a:xfrm>
            <a:off x="9719649" y="6085307"/>
            <a:ext cx="1012500" cy="56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 dirty="0">
                <a:solidFill>
                  <a:srgbClr val="2F0E67"/>
                </a:solidFill>
                <a:latin typeface="+mn-lt"/>
                <a:ea typeface="Salesforce Sans"/>
                <a:cs typeface="Salesforce Sans"/>
                <a:sym typeface="Salesforce Sans"/>
              </a:rPr>
              <a:t>Business Growth</a:t>
            </a:r>
            <a:endParaRPr b="0" i="0" u="none" strike="noStrike" cap="none" dirty="0">
              <a:solidFill>
                <a:srgbClr val="2F0E67"/>
              </a:solidFill>
              <a:latin typeface="+mn-lt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6" name="Google Shape;423;ge0cec249d3_0_1">
            <a:extLst>
              <a:ext uri="{FF2B5EF4-FFF2-40B4-BE49-F238E27FC236}">
                <a16:creationId xmlns:a16="http://schemas.microsoft.com/office/drawing/2014/main" id="{4C02A1ED-0FC1-DFCB-0D10-53661B9B1791}"/>
              </a:ext>
            </a:extLst>
          </p:cNvPr>
          <p:cNvPicPr preferRelativeResize="0"/>
          <p:nvPr/>
        </p:nvPicPr>
        <p:blipFill rotWithShape="1">
          <a:blip r:embed="rId1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439" y="5569066"/>
            <a:ext cx="484920" cy="48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096758"/>
      </p:ext>
    </p:extLst>
  </p:cSld>
  <p:clrMapOvr>
    <a:masterClrMapping/>
  </p:clrMapOvr>
</p:sld>
</file>

<file path=ppt/theme/theme1.xml><?xml version="1.0" encoding="utf-8"?>
<a:theme xmlns:a="http://schemas.openxmlformats.org/drawingml/2006/main" name="Salesforce PPT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102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Salesforce PPT Template - 2019</vt:lpstr>
      <vt:lpstr>Fisher-Greene Drives Growth, Deepens Customer Relationships with Veruna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Salesforce &amp; Veruna:  Better Together</dc:title>
  <dc:creator>Jennifer Carroll</dc:creator>
  <cp:lastModifiedBy>Jennifer Carroll</cp:lastModifiedBy>
  <cp:revision>25</cp:revision>
  <dcterms:modified xsi:type="dcterms:W3CDTF">2023-05-16T17:00:55Z</dcterms:modified>
</cp:coreProperties>
</file>