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88825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59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936">
          <p15:clr>
            <a:srgbClr val="A4A3A4"/>
          </p15:clr>
        </p15:guide>
        <p15:guide id="4" pos="7319">
          <p15:clr>
            <a:srgbClr val="A4A3A4"/>
          </p15:clr>
        </p15:guide>
        <p15:guide id="5" orient="horz" pos="1101">
          <p15:clr>
            <a:srgbClr val="A4A3A4"/>
          </p15:clr>
        </p15:guide>
        <p15:guide id="6" orient="horz" pos="4083">
          <p15:clr>
            <a:srgbClr val="A4A3A4"/>
          </p15:clr>
        </p15:guide>
        <p15:guide id="7" orient="horz" pos="4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dpageCSXHqUdfpBppaDwEh47ba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Carrol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6D0"/>
    <a:srgbClr val="336CC4"/>
    <a:srgbClr val="29579E"/>
    <a:srgbClr val="193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/>
    <p:restoredTop sz="94694"/>
  </p:normalViewPr>
  <p:slideViewPr>
    <p:cSldViewPr snapToGrid="0">
      <p:cViewPr varScale="1">
        <p:scale>
          <a:sx n="117" d="100"/>
          <a:sy n="117" d="100"/>
        </p:scale>
        <p:origin x="496" y="168"/>
      </p:cViewPr>
      <p:guideLst>
        <p:guide pos="359"/>
        <p:guide orient="horz" pos="3908"/>
        <p:guide orient="horz" pos="936"/>
        <p:guide pos="7319"/>
        <p:guide orient="horz" pos="1101"/>
        <p:guide orient="horz" pos="4083"/>
        <p:guide orient="horz" pos="4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0" Type="http://customschemas.google.com/relationships/presentationmetadata" Target="meta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-1" y="0"/>
            <a:ext cx="5049795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766485" y="0"/>
            <a:ext cx="1243915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rgbClr val="92929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696913"/>
            <a:ext cx="61944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407987" y="4415790"/>
            <a:ext cx="6194425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/>
          <p:nvPr/>
        </p:nvSpPr>
        <p:spPr>
          <a:xfrm rot="10800000" flipH="1">
            <a:off x="1" y="9225416"/>
            <a:ext cx="7010400" cy="70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0" y="8996337"/>
            <a:ext cx="30384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rgbClr val="5B5B5B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9" name="Google Shape;9;n"/>
          <p:cNvGrpSpPr/>
          <p:nvPr/>
        </p:nvGrpSpPr>
        <p:grpSpPr>
          <a:xfrm>
            <a:off x="6393468" y="8874285"/>
            <a:ext cx="417887" cy="292591"/>
            <a:chOff x="267" y="-340"/>
            <a:chExt cx="7144" cy="5002"/>
          </a:xfrm>
        </p:grpSpPr>
        <p:sp>
          <p:nvSpPr>
            <p:cNvPr id="10" name="Google Shape;10;n"/>
            <p:cNvSpPr/>
            <p:nvPr/>
          </p:nvSpPr>
          <p:spPr>
            <a:xfrm>
              <a:off x="267" y="-340"/>
              <a:ext cx="7144" cy="5002"/>
            </a:xfrm>
            <a:custGeom>
              <a:avLst/>
              <a:gdLst/>
              <a:ahLst/>
              <a:cxnLst/>
              <a:rect l="l" t="t" r="r" b="b"/>
              <a:pathLst>
                <a:path w="3021" h="2114" extrusionOk="0">
                  <a:moveTo>
                    <a:pt x="1257" y="230"/>
                  </a:moveTo>
                  <a:cubicBezTo>
                    <a:pt x="1355" y="129"/>
                    <a:pt x="1490" y="66"/>
                    <a:pt x="1640" y="66"/>
                  </a:cubicBezTo>
                  <a:cubicBezTo>
                    <a:pt x="1840" y="66"/>
                    <a:pt x="2014" y="177"/>
                    <a:pt x="2106" y="342"/>
                  </a:cubicBezTo>
                  <a:cubicBezTo>
                    <a:pt x="2187" y="306"/>
                    <a:pt x="2276" y="286"/>
                    <a:pt x="2369" y="286"/>
                  </a:cubicBezTo>
                  <a:cubicBezTo>
                    <a:pt x="2729" y="286"/>
                    <a:pt x="3021" y="580"/>
                    <a:pt x="3021" y="943"/>
                  </a:cubicBezTo>
                  <a:cubicBezTo>
                    <a:pt x="3021" y="1306"/>
                    <a:pt x="2729" y="1600"/>
                    <a:pt x="2369" y="1600"/>
                  </a:cubicBezTo>
                  <a:cubicBezTo>
                    <a:pt x="2326" y="1600"/>
                    <a:pt x="2283" y="1595"/>
                    <a:pt x="2241" y="1587"/>
                  </a:cubicBezTo>
                  <a:cubicBezTo>
                    <a:pt x="2160" y="1733"/>
                    <a:pt x="2004" y="1831"/>
                    <a:pt x="1826" y="1831"/>
                  </a:cubicBezTo>
                  <a:cubicBezTo>
                    <a:pt x="1751" y="1831"/>
                    <a:pt x="1680" y="1814"/>
                    <a:pt x="1618" y="1783"/>
                  </a:cubicBezTo>
                  <a:cubicBezTo>
                    <a:pt x="1535" y="1977"/>
                    <a:pt x="1342" y="2114"/>
                    <a:pt x="1118" y="2114"/>
                  </a:cubicBezTo>
                  <a:cubicBezTo>
                    <a:pt x="884" y="2114"/>
                    <a:pt x="685" y="1966"/>
                    <a:pt x="608" y="1758"/>
                  </a:cubicBezTo>
                  <a:cubicBezTo>
                    <a:pt x="575" y="1765"/>
                    <a:pt x="540" y="1769"/>
                    <a:pt x="504" y="1769"/>
                  </a:cubicBezTo>
                  <a:cubicBezTo>
                    <a:pt x="226" y="1769"/>
                    <a:pt x="0" y="1541"/>
                    <a:pt x="0" y="1260"/>
                  </a:cubicBezTo>
                  <a:cubicBezTo>
                    <a:pt x="0" y="1071"/>
                    <a:pt x="102" y="907"/>
                    <a:pt x="252" y="819"/>
                  </a:cubicBezTo>
                  <a:cubicBezTo>
                    <a:pt x="221" y="747"/>
                    <a:pt x="204" y="668"/>
                    <a:pt x="204" y="586"/>
                  </a:cubicBezTo>
                  <a:cubicBezTo>
                    <a:pt x="204" y="262"/>
                    <a:pt x="467" y="0"/>
                    <a:pt x="791" y="0"/>
                  </a:cubicBezTo>
                  <a:cubicBezTo>
                    <a:pt x="981" y="0"/>
                    <a:pt x="1150" y="90"/>
                    <a:pt x="1257" y="230"/>
                  </a:cubicBezTo>
                  <a:close/>
                </a:path>
              </a:pathLst>
            </a:custGeom>
            <a:solidFill>
              <a:srgbClr val="0A9AD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1" name="Google Shape;11;n"/>
            <p:cNvSpPr/>
            <p:nvPr/>
          </p:nvSpPr>
          <p:spPr>
            <a:xfrm>
              <a:off x="1298" y="1671"/>
              <a:ext cx="499" cy="672"/>
            </a:xfrm>
            <a:custGeom>
              <a:avLst/>
              <a:gdLst/>
              <a:ahLst/>
              <a:cxnLst/>
              <a:rect l="l" t="t" r="r" b="b"/>
              <a:pathLst>
                <a:path w="211" h="284" extrusionOk="0">
                  <a:moveTo>
                    <a:pt x="2" y="246"/>
                  </a:moveTo>
                  <a:cubicBezTo>
                    <a:pt x="0" y="251"/>
                    <a:pt x="2" y="252"/>
                    <a:pt x="3" y="253"/>
                  </a:cubicBezTo>
                  <a:cubicBezTo>
                    <a:pt x="9" y="257"/>
                    <a:pt x="15" y="260"/>
                    <a:pt x="20" y="263"/>
                  </a:cubicBezTo>
                  <a:cubicBezTo>
                    <a:pt x="51" y="280"/>
                    <a:pt x="80" y="284"/>
                    <a:pt x="111" y="284"/>
                  </a:cubicBezTo>
                  <a:cubicBezTo>
                    <a:pt x="173" y="284"/>
                    <a:pt x="211" y="252"/>
                    <a:pt x="211" y="199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1" y="148"/>
                    <a:pt x="168" y="131"/>
                    <a:pt x="127" y="118"/>
                  </a:cubicBezTo>
                  <a:cubicBezTo>
                    <a:pt x="122" y="116"/>
                    <a:pt x="122" y="116"/>
                    <a:pt x="122" y="116"/>
                  </a:cubicBezTo>
                  <a:cubicBezTo>
                    <a:pt x="91" y="106"/>
                    <a:pt x="64" y="97"/>
                    <a:pt x="64" y="77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59"/>
                    <a:pt x="80" y="46"/>
                    <a:pt x="104" y="46"/>
                  </a:cubicBezTo>
                  <a:cubicBezTo>
                    <a:pt x="131" y="46"/>
                    <a:pt x="162" y="55"/>
                    <a:pt x="183" y="66"/>
                  </a:cubicBezTo>
                  <a:cubicBezTo>
                    <a:pt x="183" y="66"/>
                    <a:pt x="189" y="70"/>
                    <a:pt x="191" y="64"/>
                  </a:cubicBezTo>
                  <a:cubicBezTo>
                    <a:pt x="192" y="61"/>
                    <a:pt x="202" y="33"/>
                    <a:pt x="203" y="30"/>
                  </a:cubicBezTo>
                  <a:cubicBezTo>
                    <a:pt x="205" y="27"/>
                    <a:pt x="203" y="25"/>
                    <a:pt x="200" y="23"/>
                  </a:cubicBezTo>
                  <a:cubicBezTo>
                    <a:pt x="177" y="9"/>
                    <a:pt x="145" y="0"/>
                    <a:pt x="11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49" y="0"/>
                    <a:pt x="9" y="34"/>
                    <a:pt x="9" y="83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136"/>
                    <a:pt x="53" y="153"/>
                    <a:pt x="94" y="164"/>
                  </a:cubicBezTo>
                  <a:cubicBezTo>
                    <a:pt x="100" y="166"/>
                    <a:pt x="100" y="166"/>
                    <a:pt x="100" y="166"/>
                  </a:cubicBezTo>
                  <a:cubicBezTo>
                    <a:pt x="130" y="175"/>
                    <a:pt x="156" y="183"/>
                    <a:pt x="156" y="204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56" y="225"/>
                    <a:pt x="139" y="239"/>
                    <a:pt x="112" y="239"/>
                  </a:cubicBezTo>
                  <a:cubicBezTo>
                    <a:pt x="102" y="239"/>
                    <a:pt x="68" y="239"/>
                    <a:pt x="32" y="216"/>
                  </a:cubicBezTo>
                  <a:cubicBezTo>
                    <a:pt x="28" y="213"/>
                    <a:pt x="26" y="211"/>
                    <a:pt x="22" y="209"/>
                  </a:cubicBezTo>
                  <a:cubicBezTo>
                    <a:pt x="20" y="208"/>
                    <a:pt x="16" y="206"/>
                    <a:pt x="14" y="212"/>
                  </a:cubicBezTo>
                  <a:lnTo>
                    <a:pt x="2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2" name="Google Shape;12;n"/>
            <p:cNvSpPr/>
            <p:nvPr/>
          </p:nvSpPr>
          <p:spPr>
            <a:xfrm>
              <a:off x="3443" y="1671"/>
              <a:ext cx="499" cy="672"/>
            </a:xfrm>
            <a:custGeom>
              <a:avLst/>
              <a:gdLst/>
              <a:ahLst/>
              <a:cxnLst/>
              <a:rect l="l" t="t" r="r" b="b"/>
              <a:pathLst>
                <a:path w="211" h="284" extrusionOk="0">
                  <a:moveTo>
                    <a:pt x="2" y="246"/>
                  </a:moveTo>
                  <a:cubicBezTo>
                    <a:pt x="0" y="251"/>
                    <a:pt x="2" y="252"/>
                    <a:pt x="3" y="253"/>
                  </a:cubicBezTo>
                  <a:cubicBezTo>
                    <a:pt x="9" y="257"/>
                    <a:pt x="15" y="260"/>
                    <a:pt x="20" y="263"/>
                  </a:cubicBezTo>
                  <a:cubicBezTo>
                    <a:pt x="51" y="280"/>
                    <a:pt x="80" y="284"/>
                    <a:pt x="111" y="284"/>
                  </a:cubicBezTo>
                  <a:cubicBezTo>
                    <a:pt x="173" y="284"/>
                    <a:pt x="211" y="252"/>
                    <a:pt x="211" y="199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1" y="148"/>
                    <a:pt x="168" y="131"/>
                    <a:pt x="127" y="118"/>
                  </a:cubicBezTo>
                  <a:cubicBezTo>
                    <a:pt x="122" y="116"/>
                    <a:pt x="122" y="116"/>
                    <a:pt x="122" y="116"/>
                  </a:cubicBezTo>
                  <a:cubicBezTo>
                    <a:pt x="91" y="106"/>
                    <a:pt x="64" y="97"/>
                    <a:pt x="64" y="77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59"/>
                    <a:pt x="80" y="46"/>
                    <a:pt x="104" y="46"/>
                  </a:cubicBezTo>
                  <a:cubicBezTo>
                    <a:pt x="131" y="46"/>
                    <a:pt x="162" y="55"/>
                    <a:pt x="183" y="66"/>
                  </a:cubicBezTo>
                  <a:cubicBezTo>
                    <a:pt x="183" y="66"/>
                    <a:pt x="189" y="70"/>
                    <a:pt x="191" y="64"/>
                  </a:cubicBezTo>
                  <a:cubicBezTo>
                    <a:pt x="192" y="61"/>
                    <a:pt x="202" y="33"/>
                    <a:pt x="203" y="30"/>
                  </a:cubicBezTo>
                  <a:cubicBezTo>
                    <a:pt x="205" y="27"/>
                    <a:pt x="203" y="25"/>
                    <a:pt x="200" y="23"/>
                  </a:cubicBezTo>
                  <a:cubicBezTo>
                    <a:pt x="177" y="9"/>
                    <a:pt x="145" y="0"/>
                    <a:pt x="11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49" y="0"/>
                    <a:pt x="9" y="34"/>
                    <a:pt x="9" y="83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136"/>
                    <a:pt x="53" y="153"/>
                    <a:pt x="94" y="164"/>
                  </a:cubicBezTo>
                  <a:cubicBezTo>
                    <a:pt x="100" y="166"/>
                    <a:pt x="100" y="166"/>
                    <a:pt x="100" y="166"/>
                  </a:cubicBezTo>
                  <a:cubicBezTo>
                    <a:pt x="130" y="175"/>
                    <a:pt x="156" y="183"/>
                    <a:pt x="156" y="204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56" y="225"/>
                    <a:pt x="139" y="239"/>
                    <a:pt x="112" y="239"/>
                  </a:cubicBezTo>
                  <a:cubicBezTo>
                    <a:pt x="102" y="239"/>
                    <a:pt x="68" y="239"/>
                    <a:pt x="32" y="216"/>
                  </a:cubicBezTo>
                  <a:cubicBezTo>
                    <a:pt x="28" y="213"/>
                    <a:pt x="25" y="212"/>
                    <a:pt x="22" y="209"/>
                  </a:cubicBezTo>
                  <a:cubicBezTo>
                    <a:pt x="21" y="209"/>
                    <a:pt x="16" y="207"/>
                    <a:pt x="14" y="212"/>
                  </a:cubicBezTo>
                  <a:lnTo>
                    <a:pt x="2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3" name="Google Shape;13;n"/>
            <p:cNvSpPr/>
            <p:nvPr/>
          </p:nvSpPr>
          <p:spPr>
            <a:xfrm>
              <a:off x="4455" y="1671"/>
              <a:ext cx="596" cy="672"/>
            </a:xfrm>
            <a:custGeom>
              <a:avLst/>
              <a:gdLst/>
              <a:ahLst/>
              <a:cxnLst/>
              <a:rect l="l" t="t" r="r" b="b"/>
              <a:pathLst>
                <a:path w="252" h="284" extrusionOk="0">
                  <a:moveTo>
                    <a:pt x="245" y="87"/>
                  </a:moveTo>
                  <a:cubicBezTo>
                    <a:pt x="240" y="69"/>
                    <a:pt x="232" y="54"/>
                    <a:pt x="221" y="42"/>
                  </a:cubicBezTo>
                  <a:cubicBezTo>
                    <a:pt x="211" y="29"/>
                    <a:pt x="197" y="19"/>
                    <a:pt x="181" y="12"/>
                  </a:cubicBezTo>
                  <a:cubicBezTo>
                    <a:pt x="166" y="4"/>
                    <a:pt x="147" y="0"/>
                    <a:pt x="126" y="0"/>
                  </a:cubicBezTo>
                  <a:cubicBezTo>
                    <a:pt x="105" y="0"/>
                    <a:pt x="86" y="4"/>
                    <a:pt x="71" y="12"/>
                  </a:cubicBezTo>
                  <a:cubicBezTo>
                    <a:pt x="55" y="19"/>
                    <a:pt x="41" y="29"/>
                    <a:pt x="31" y="42"/>
                  </a:cubicBezTo>
                  <a:cubicBezTo>
                    <a:pt x="20" y="54"/>
                    <a:pt x="12" y="69"/>
                    <a:pt x="7" y="87"/>
                  </a:cubicBezTo>
                  <a:cubicBezTo>
                    <a:pt x="2" y="104"/>
                    <a:pt x="0" y="122"/>
                    <a:pt x="0" y="142"/>
                  </a:cubicBezTo>
                  <a:cubicBezTo>
                    <a:pt x="0" y="162"/>
                    <a:pt x="2" y="181"/>
                    <a:pt x="7" y="198"/>
                  </a:cubicBezTo>
                  <a:cubicBezTo>
                    <a:pt x="12" y="215"/>
                    <a:pt x="20" y="230"/>
                    <a:pt x="31" y="243"/>
                  </a:cubicBezTo>
                  <a:cubicBezTo>
                    <a:pt x="41" y="255"/>
                    <a:pt x="55" y="265"/>
                    <a:pt x="71" y="273"/>
                  </a:cubicBezTo>
                  <a:cubicBezTo>
                    <a:pt x="86" y="280"/>
                    <a:pt x="105" y="284"/>
                    <a:pt x="126" y="284"/>
                  </a:cubicBezTo>
                  <a:cubicBezTo>
                    <a:pt x="147" y="284"/>
                    <a:pt x="166" y="280"/>
                    <a:pt x="181" y="273"/>
                  </a:cubicBezTo>
                  <a:cubicBezTo>
                    <a:pt x="197" y="265"/>
                    <a:pt x="211" y="255"/>
                    <a:pt x="221" y="243"/>
                  </a:cubicBezTo>
                  <a:cubicBezTo>
                    <a:pt x="232" y="230"/>
                    <a:pt x="240" y="215"/>
                    <a:pt x="245" y="198"/>
                  </a:cubicBezTo>
                  <a:cubicBezTo>
                    <a:pt x="250" y="181"/>
                    <a:pt x="252" y="162"/>
                    <a:pt x="252" y="142"/>
                  </a:cubicBezTo>
                  <a:cubicBezTo>
                    <a:pt x="252" y="122"/>
                    <a:pt x="250" y="104"/>
                    <a:pt x="245" y="87"/>
                  </a:cubicBezTo>
                  <a:moveTo>
                    <a:pt x="193" y="142"/>
                  </a:moveTo>
                  <a:cubicBezTo>
                    <a:pt x="193" y="172"/>
                    <a:pt x="187" y="196"/>
                    <a:pt x="176" y="213"/>
                  </a:cubicBezTo>
                  <a:cubicBezTo>
                    <a:pt x="165" y="229"/>
                    <a:pt x="149" y="237"/>
                    <a:pt x="126" y="237"/>
                  </a:cubicBezTo>
                  <a:cubicBezTo>
                    <a:pt x="103" y="237"/>
                    <a:pt x="87" y="229"/>
                    <a:pt x="76" y="213"/>
                  </a:cubicBezTo>
                  <a:cubicBezTo>
                    <a:pt x="65" y="196"/>
                    <a:pt x="60" y="172"/>
                    <a:pt x="60" y="142"/>
                  </a:cubicBezTo>
                  <a:cubicBezTo>
                    <a:pt x="60" y="112"/>
                    <a:pt x="65" y="89"/>
                    <a:pt x="76" y="72"/>
                  </a:cubicBezTo>
                  <a:cubicBezTo>
                    <a:pt x="87" y="56"/>
                    <a:pt x="103" y="48"/>
                    <a:pt x="126" y="48"/>
                  </a:cubicBezTo>
                  <a:cubicBezTo>
                    <a:pt x="149" y="48"/>
                    <a:pt x="165" y="56"/>
                    <a:pt x="176" y="72"/>
                  </a:cubicBezTo>
                  <a:cubicBezTo>
                    <a:pt x="187" y="89"/>
                    <a:pt x="193" y="112"/>
                    <a:pt x="193" y="14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4" name="Google Shape;14;n"/>
            <p:cNvSpPr/>
            <p:nvPr/>
          </p:nvSpPr>
          <p:spPr>
            <a:xfrm>
              <a:off x="5566" y="1671"/>
              <a:ext cx="507" cy="670"/>
            </a:xfrm>
            <a:custGeom>
              <a:avLst/>
              <a:gdLst/>
              <a:ahLst/>
              <a:cxnLst/>
              <a:rect l="l" t="t" r="r" b="b"/>
              <a:pathLst>
                <a:path w="214" h="283" extrusionOk="0">
                  <a:moveTo>
                    <a:pt x="199" y="229"/>
                  </a:moveTo>
                  <a:cubicBezTo>
                    <a:pt x="198" y="224"/>
                    <a:pt x="193" y="226"/>
                    <a:pt x="193" y="226"/>
                  </a:cubicBezTo>
                  <a:cubicBezTo>
                    <a:pt x="185" y="229"/>
                    <a:pt x="177" y="231"/>
                    <a:pt x="169" y="233"/>
                  </a:cubicBezTo>
                  <a:cubicBezTo>
                    <a:pt x="160" y="234"/>
                    <a:pt x="151" y="235"/>
                    <a:pt x="140" y="235"/>
                  </a:cubicBezTo>
                  <a:cubicBezTo>
                    <a:pt x="115" y="235"/>
                    <a:pt x="95" y="227"/>
                    <a:pt x="81" y="213"/>
                  </a:cubicBezTo>
                  <a:cubicBezTo>
                    <a:pt x="67" y="198"/>
                    <a:pt x="59" y="174"/>
                    <a:pt x="59" y="142"/>
                  </a:cubicBezTo>
                  <a:cubicBezTo>
                    <a:pt x="59" y="113"/>
                    <a:pt x="66" y="91"/>
                    <a:pt x="79" y="74"/>
                  </a:cubicBezTo>
                  <a:cubicBezTo>
                    <a:pt x="91" y="57"/>
                    <a:pt x="111" y="49"/>
                    <a:pt x="136" y="49"/>
                  </a:cubicBezTo>
                  <a:cubicBezTo>
                    <a:pt x="158" y="49"/>
                    <a:pt x="174" y="51"/>
                    <a:pt x="191" y="56"/>
                  </a:cubicBezTo>
                  <a:cubicBezTo>
                    <a:pt x="191" y="56"/>
                    <a:pt x="195" y="58"/>
                    <a:pt x="197" y="53"/>
                  </a:cubicBezTo>
                  <a:cubicBezTo>
                    <a:pt x="201" y="40"/>
                    <a:pt x="205" y="31"/>
                    <a:pt x="210" y="18"/>
                  </a:cubicBezTo>
                  <a:cubicBezTo>
                    <a:pt x="211" y="14"/>
                    <a:pt x="208" y="12"/>
                    <a:pt x="206" y="11"/>
                  </a:cubicBezTo>
                  <a:cubicBezTo>
                    <a:pt x="200" y="9"/>
                    <a:pt x="184" y="5"/>
                    <a:pt x="172" y="3"/>
                  </a:cubicBezTo>
                  <a:cubicBezTo>
                    <a:pt x="161" y="1"/>
                    <a:pt x="148" y="0"/>
                    <a:pt x="133" y="0"/>
                  </a:cubicBezTo>
                  <a:cubicBezTo>
                    <a:pt x="111" y="0"/>
                    <a:pt x="92" y="4"/>
                    <a:pt x="75" y="11"/>
                  </a:cubicBezTo>
                  <a:cubicBezTo>
                    <a:pt x="59" y="19"/>
                    <a:pt x="45" y="29"/>
                    <a:pt x="34" y="41"/>
                  </a:cubicBezTo>
                  <a:cubicBezTo>
                    <a:pt x="23" y="54"/>
                    <a:pt x="14" y="69"/>
                    <a:pt x="9" y="86"/>
                  </a:cubicBezTo>
                  <a:cubicBezTo>
                    <a:pt x="3" y="103"/>
                    <a:pt x="0" y="122"/>
                    <a:pt x="0" y="142"/>
                  </a:cubicBezTo>
                  <a:cubicBezTo>
                    <a:pt x="0" y="185"/>
                    <a:pt x="12" y="220"/>
                    <a:pt x="35" y="245"/>
                  </a:cubicBezTo>
                  <a:cubicBezTo>
                    <a:pt x="58" y="270"/>
                    <a:pt x="92" y="283"/>
                    <a:pt x="137" y="283"/>
                  </a:cubicBezTo>
                  <a:cubicBezTo>
                    <a:pt x="163" y="283"/>
                    <a:pt x="190" y="278"/>
                    <a:pt x="210" y="270"/>
                  </a:cubicBezTo>
                  <a:cubicBezTo>
                    <a:pt x="210" y="270"/>
                    <a:pt x="214" y="268"/>
                    <a:pt x="212" y="264"/>
                  </a:cubicBezTo>
                  <a:lnTo>
                    <a:pt x="199" y="2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5" name="Google Shape;15;n"/>
            <p:cNvSpPr/>
            <p:nvPr/>
          </p:nvSpPr>
          <p:spPr>
            <a:xfrm>
              <a:off x="6108" y="1671"/>
              <a:ext cx="582" cy="672"/>
            </a:xfrm>
            <a:custGeom>
              <a:avLst/>
              <a:gdLst/>
              <a:ahLst/>
              <a:cxnLst/>
              <a:rect l="l" t="t" r="r" b="b"/>
              <a:pathLst>
                <a:path w="246" h="284" extrusionOk="0">
                  <a:moveTo>
                    <a:pt x="235" y="77"/>
                  </a:moveTo>
                  <a:cubicBezTo>
                    <a:pt x="231" y="60"/>
                    <a:pt x="220" y="44"/>
                    <a:pt x="213" y="36"/>
                  </a:cubicBezTo>
                  <a:cubicBezTo>
                    <a:pt x="201" y="24"/>
                    <a:pt x="190" y="15"/>
                    <a:pt x="179" y="11"/>
                  </a:cubicBezTo>
                  <a:cubicBezTo>
                    <a:pt x="165" y="4"/>
                    <a:pt x="148" y="0"/>
                    <a:pt x="129" y="0"/>
                  </a:cubicBezTo>
                  <a:cubicBezTo>
                    <a:pt x="107" y="0"/>
                    <a:pt x="87" y="4"/>
                    <a:pt x="71" y="12"/>
                  </a:cubicBezTo>
                  <a:cubicBezTo>
                    <a:pt x="55" y="19"/>
                    <a:pt x="42" y="30"/>
                    <a:pt x="31" y="42"/>
                  </a:cubicBezTo>
                  <a:cubicBezTo>
                    <a:pt x="20" y="55"/>
                    <a:pt x="12" y="71"/>
                    <a:pt x="7" y="88"/>
                  </a:cubicBezTo>
                  <a:cubicBezTo>
                    <a:pt x="2" y="105"/>
                    <a:pt x="0" y="124"/>
                    <a:pt x="0" y="144"/>
                  </a:cubicBezTo>
                  <a:cubicBezTo>
                    <a:pt x="0" y="164"/>
                    <a:pt x="2" y="183"/>
                    <a:pt x="8" y="200"/>
                  </a:cubicBezTo>
                  <a:cubicBezTo>
                    <a:pt x="13" y="217"/>
                    <a:pt x="21" y="232"/>
                    <a:pt x="33" y="244"/>
                  </a:cubicBezTo>
                  <a:cubicBezTo>
                    <a:pt x="44" y="257"/>
                    <a:pt x="59" y="266"/>
                    <a:pt x="77" y="273"/>
                  </a:cubicBezTo>
                  <a:cubicBezTo>
                    <a:pt x="95" y="280"/>
                    <a:pt x="116" y="284"/>
                    <a:pt x="141" y="284"/>
                  </a:cubicBezTo>
                  <a:cubicBezTo>
                    <a:pt x="191" y="283"/>
                    <a:pt x="218" y="272"/>
                    <a:pt x="229" y="266"/>
                  </a:cubicBezTo>
                  <a:cubicBezTo>
                    <a:pt x="231" y="265"/>
                    <a:pt x="232" y="263"/>
                    <a:pt x="230" y="258"/>
                  </a:cubicBezTo>
                  <a:cubicBezTo>
                    <a:pt x="219" y="226"/>
                    <a:pt x="219" y="226"/>
                    <a:pt x="219" y="226"/>
                  </a:cubicBezTo>
                  <a:cubicBezTo>
                    <a:pt x="217" y="221"/>
                    <a:pt x="212" y="223"/>
                    <a:pt x="212" y="223"/>
                  </a:cubicBezTo>
                  <a:cubicBezTo>
                    <a:pt x="200" y="227"/>
                    <a:pt x="182" y="236"/>
                    <a:pt x="140" y="236"/>
                  </a:cubicBezTo>
                  <a:cubicBezTo>
                    <a:pt x="113" y="235"/>
                    <a:pt x="93" y="227"/>
                    <a:pt x="80" y="215"/>
                  </a:cubicBezTo>
                  <a:cubicBezTo>
                    <a:pt x="67" y="202"/>
                    <a:pt x="61" y="183"/>
                    <a:pt x="60" y="157"/>
                  </a:cubicBezTo>
                  <a:cubicBezTo>
                    <a:pt x="235" y="157"/>
                    <a:pt x="235" y="157"/>
                    <a:pt x="235" y="157"/>
                  </a:cubicBezTo>
                  <a:cubicBezTo>
                    <a:pt x="235" y="157"/>
                    <a:pt x="240" y="157"/>
                    <a:pt x="240" y="152"/>
                  </a:cubicBezTo>
                  <a:cubicBezTo>
                    <a:pt x="240" y="150"/>
                    <a:pt x="246" y="116"/>
                    <a:pt x="235" y="77"/>
                  </a:cubicBezTo>
                  <a:close/>
                  <a:moveTo>
                    <a:pt x="61" y="113"/>
                  </a:moveTo>
                  <a:cubicBezTo>
                    <a:pt x="63" y="97"/>
                    <a:pt x="68" y="83"/>
                    <a:pt x="75" y="72"/>
                  </a:cubicBezTo>
                  <a:cubicBezTo>
                    <a:pt x="86" y="56"/>
                    <a:pt x="102" y="47"/>
                    <a:pt x="125" y="47"/>
                  </a:cubicBezTo>
                  <a:cubicBezTo>
                    <a:pt x="148" y="47"/>
                    <a:pt x="163" y="56"/>
                    <a:pt x="174" y="72"/>
                  </a:cubicBezTo>
                  <a:cubicBezTo>
                    <a:pt x="181" y="83"/>
                    <a:pt x="184" y="97"/>
                    <a:pt x="186" y="113"/>
                  </a:cubicBezTo>
                  <a:lnTo>
                    <a:pt x="6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6" name="Google Shape;16;n"/>
            <p:cNvSpPr/>
            <p:nvPr/>
          </p:nvSpPr>
          <p:spPr>
            <a:xfrm>
              <a:off x="2793" y="1671"/>
              <a:ext cx="581" cy="672"/>
            </a:xfrm>
            <a:custGeom>
              <a:avLst/>
              <a:gdLst/>
              <a:ahLst/>
              <a:cxnLst/>
              <a:rect l="l" t="t" r="r" b="b"/>
              <a:pathLst>
                <a:path w="246" h="284" extrusionOk="0">
                  <a:moveTo>
                    <a:pt x="235" y="77"/>
                  </a:moveTo>
                  <a:cubicBezTo>
                    <a:pt x="231" y="60"/>
                    <a:pt x="220" y="44"/>
                    <a:pt x="213" y="36"/>
                  </a:cubicBezTo>
                  <a:cubicBezTo>
                    <a:pt x="201" y="24"/>
                    <a:pt x="190" y="15"/>
                    <a:pt x="179" y="11"/>
                  </a:cubicBezTo>
                  <a:cubicBezTo>
                    <a:pt x="165" y="4"/>
                    <a:pt x="148" y="0"/>
                    <a:pt x="129" y="0"/>
                  </a:cubicBezTo>
                  <a:cubicBezTo>
                    <a:pt x="107" y="0"/>
                    <a:pt x="87" y="4"/>
                    <a:pt x="71" y="12"/>
                  </a:cubicBezTo>
                  <a:cubicBezTo>
                    <a:pt x="55" y="19"/>
                    <a:pt x="42" y="30"/>
                    <a:pt x="31" y="42"/>
                  </a:cubicBezTo>
                  <a:cubicBezTo>
                    <a:pt x="20" y="55"/>
                    <a:pt x="12" y="71"/>
                    <a:pt x="7" y="88"/>
                  </a:cubicBezTo>
                  <a:cubicBezTo>
                    <a:pt x="2" y="105"/>
                    <a:pt x="0" y="124"/>
                    <a:pt x="0" y="144"/>
                  </a:cubicBezTo>
                  <a:cubicBezTo>
                    <a:pt x="0" y="164"/>
                    <a:pt x="2" y="183"/>
                    <a:pt x="8" y="200"/>
                  </a:cubicBezTo>
                  <a:cubicBezTo>
                    <a:pt x="13" y="217"/>
                    <a:pt x="21" y="232"/>
                    <a:pt x="33" y="244"/>
                  </a:cubicBezTo>
                  <a:cubicBezTo>
                    <a:pt x="44" y="257"/>
                    <a:pt x="59" y="266"/>
                    <a:pt x="77" y="273"/>
                  </a:cubicBezTo>
                  <a:cubicBezTo>
                    <a:pt x="95" y="280"/>
                    <a:pt x="116" y="284"/>
                    <a:pt x="141" y="284"/>
                  </a:cubicBezTo>
                  <a:cubicBezTo>
                    <a:pt x="191" y="283"/>
                    <a:pt x="218" y="272"/>
                    <a:pt x="229" y="266"/>
                  </a:cubicBezTo>
                  <a:cubicBezTo>
                    <a:pt x="231" y="265"/>
                    <a:pt x="232" y="263"/>
                    <a:pt x="230" y="258"/>
                  </a:cubicBezTo>
                  <a:cubicBezTo>
                    <a:pt x="219" y="226"/>
                    <a:pt x="219" y="226"/>
                    <a:pt x="219" y="226"/>
                  </a:cubicBezTo>
                  <a:cubicBezTo>
                    <a:pt x="217" y="221"/>
                    <a:pt x="212" y="223"/>
                    <a:pt x="212" y="223"/>
                  </a:cubicBezTo>
                  <a:cubicBezTo>
                    <a:pt x="200" y="227"/>
                    <a:pt x="182" y="236"/>
                    <a:pt x="140" y="236"/>
                  </a:cubicBezTo>
                  <a:cubicBezTo>
                    <a:pt x="113" y="235"/>
                    <a:pt x="93" y="227"/>
                    <a:pt x="80" y="215"/>
                  </a:cubicBezTo>
                  <a:cubicBezTo>
                    <a:pt x="67" y="202"/>
                    <a:pt x="61" y="183"/>
                    <a:pt x="60" y="157"/>
                  </a:cubicBezTo>
                  <a:cubicBezTo>
                    <a:pt x="235" y="157"/>
                    <a:pt x="235" y="157"/>
                    <a:pt x="235" y="157"/>
                  </a:cubicBezTo>
                  <a:cubicBezTo>
                    <a:pt x="235" y="157"/>
                    <a:pt x="240" y="157"/>
                    <a:pt x="240" y="152"/>
                  </a:cubicBezTo>
                  <a:cubicBezTo>
                    <a:pt x="240" y="150"/>
                    <a:pt x="246" y="116"/>
                    <a:pt x="235" y="77"/>
                  </a:cubicBezTo>
                  <a:close/>
                  <a:moveTo>
                    <a:pt x="61" y="113"/>
                  </a:moveTo>
                  <a:cubicBezTo>
                    <a:pt x="63" y="97"/>
                    <a:pt x="68" y="83"/>
                    <a:pt x="75" y="72"/>
                  </a:cubicBezTo>
                  <a:cubicBezTo>
                    <a:pt x="86" y="56"/>
                    <a:pt x="102" y="47"/>
                    <a:pt x="125" y="47"/>
                  </a:cubicBezTo>
                  <a:cubicBezTo>
                    <a:pt x="148" y="47"/>
                    <a:pt x="163" y="56"/>
                    <a:pt x="174" y="72"/>
                  </a:cubicBezTo>
                  <a:cubicBezTo>
                    <a:pt x="181" y="83"/>
                    <a:pt x="184" y="97"/>
                    <a:pt x="186" y="113"/>
                  </a:cubicBezTo>
                  <a:lnTo>
                    <a:pt x="6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7" name="Google Shape;17;n"/>
            <p:cNvSpPr/>
            <p:nvPr/>
          </p:nvSpPr>
          <p:spPr>
            <a:xfrm>
              <a:off x="1870" y="1671"/>
              <a:ext cx="537" cy="672"/>
            </a:xfrm>
            <a:custGeom>
              <a:avLst/>
              <a:gdLst/>
              <a:ahLst/>
              <a:cxnLst/>
              <a:rect l="l" t="t" r="r" b="b"/>
              <a:pathLst>
                <a:path w="227" h="284" extrusionOk="0">
                  <a:moveTo>
                    <a:pt x="142" y="105"/>
                  </a:moveTo>
                  <a:cubicBezTo>
                    <a:pt x="135" y="105"/>
                    <a:pt x="126" y="104"/>
                    <a:pt x="115" y="104"/>
                  </a:cubicBezTo>
                  <a:cubicBezTo>
                    <a:pt x="100" y="104"/>
                    <a:pt x="85" y="106"/>
                    <a:pt x="72" y="110"/>
                  </a:cubicBezTo>
                  <a:cubicBezTo>
                    <a:pt x="58" y="114"/>
                    <a:pt x="46" y="119"/>
                    <a:pt x="35" y="127"/>
                  </a:cubicBezTo>
                  <a:cubicBezTo>
                    <a:pt x="24" y="134"/>
                    <a:pt x="16" y="144"/>
                    <a:pt x="10" y="156"/>
                  </a:cubicBezTo>
                  <a:cubicBezTo>
                    <a:pt x="4" y="167"/>
                    <a:pt x="0" y="181"/>
                    <a:pt x="0" y="196"/>
                  </a:cubicBezTo>
                  <a:cubicBezTo>
                    <a:pt x="0" y="212"/>
                    <a:pt x="3" y="225"/>
                    <a:pt x="8" y="236"/>
                  </a:cubicBezTo>
                  <a:cubicBezTo>
                    <a:pt x="14" y="247"/>
                    <a:pt x="21" y="256"/>
                    <a:pt x="31" y="263"/>
                  </a:cubicBezTo>
                  <a:cubicBezTo>
                    <a:pt x="41" y="270"/>
                    <a:pt x="53" y="276"/>
                    <a:pt x="67" y="279"/>
                  </a:cubicBezTo>
                  <a:cubicBezTo>
                    <a:pt x="81" y="282"/>
                    <a:pt x="96" y="284"/>
                    <a:pt x="113" y="284"/>
                  </a:cubicBezTo>
                  <a:cubicBezTo>
                    <a:pt x="131" y="284"/>
                    <a:pt x="149" y="282"/>
                    <a:pt x="166" y="279"/>
                  </a:cubicBezTo>
                  <a:cubicBezTo>
                    <a:pt x="184" y="276"/>
                    <a:pt x="205" y="272"/>
                    <a:pt x="210" y="271"/>
                  </a:cubicBezTo>
                  <a:cubicBezTo>
                    <a:pt x="216" y="269"/>
                    <a:pt x="223" y="267"/>
                    <a:pt x="223" y="267"/>
                  </a:cubicBezTo>
                  <a:cubicBezTo>
                    <a:pt x="227" y="266"/>
                    <a:pt x="227" y="262"/>
                    <a:pt x="227" y="262"/>
                  </a:cubicBezTo>
                  <a:cubicBezTo>
                    <a:pt x="227" y="102"/>
                    <a:pt x="227" y="102"/>
                    <a:pt x="227" y="102"/>
                  </a:cubicBezTo>
                  <a:cubicBezTo>
                    <a:pt x="227" y="67"/>
                    <a:pt x="217" y="40"/>
                    <a:pt x="199" y="24"/>
                  </a:cubicBezTo>
                  <a:cubicBezTo>
                    <a:pt x="180" y="8"/>
                    <a:pt x="153" y="0"/>
                    <a:pt x="118" y="0"/>
                  </a:cubicBezTo>
                  <a:cubicBezTo>
                    <a:pt x="105" y="0"/>
                    <a:pt x="84" y="2"/>
                    <a:pt x="72" y="4"/>
                  </a:cubicBezTo>
                  <a:cubicBezTo>
                    <a:pt x="72" y="4"/>
                    <a:pt x="33" y="12"/>
                    <a:pt x="18" y="24"/>
                  </a:cubicBezTo>
                  <a:cubicBezTo>
                    <a:pt x="18" y="24"/>
                    <a:pt x="14" y="26"/>
                    <a:pt x="16" y="31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0" y="69"/>
                    <a:pt x="34" y="67"/>
                    <a:pt x="34" y="67"/>
                  </a:cubicBezTo>
                  <a:cubicBezTo>
                    <a:pt x="34" y="67"/>
                    <a:pt x="35" y="67"/>
                    <a:pt x="37" y="66"/>
                  </a:cubicBezTo>
                  <a:cubicBezTo>
                    <a:pt x="71" y="48"/>
                    <a:pt x="113" y="48"/>
                    <a:pt x="113" y="48"/>
                  </a:cubicBezTo>
                  <a:cubicBezTo>
                    <a:pt x="132" y="48"/>
                    <a:pt x="147" y="52"/>
                    <a:pt x="157" y="59"/>
                  </a:cubicBezTo>
                  <a:cubicBezTo>
                    <a:pt x="166" y="67"/>
                    <a:pt x="171" y="78"/>
                    <a:pt x="171" y="101"/>
                  </a:cubicBezTo>
                  <a:cubicBezTo>
                    <a:pt x="171" y="109"/>
                    <a:pt x="171" y="109"/>
                    <a:pt x="171" y="109"/>
                  </a:cubicBezTo>
                  <a:cubicBezTo>
                    <a:pt x="156" y="106"/>
                    <a:pt x="142" y="105"/>
                    <a:pt x="142" y="105"/>
                  </a:cubicBezTo>
                  <a:close/>
                  <a:moveTo>
                    <a:pt x="72" y="228"/>
                  </a:moveTo>
                  <a:cubicBezTo>
                    <a:pt x="66" y="223"/>
                    <a:pt x="65" y="221"/>
                    <a:pt x="62" y="218"/>
                  </a:cubicBezTo>
                  <a:cubicBezTo>
                    <a:pt x="59" y="212"/>
                    <a:pt x="57" y="205"/>
                    <a:pt x="57" y="195"/>
                  </a:cubicBezTo>
                  <a:cubicBezTo>
                    <a:pt x="57" y="180"/>
                    <a:pt x="62" y="169"/>
                    <a:pt x="73" y="161"/>
                  </a:cubicBezTo>
                  <a:cubicBezTo>
                    <a:pt x="73" y="161"/>
                    <a:pt x="88" y="148"/>
                    <a:pt x="123" y="148"/>
                  </a:cubicBezTo>
                  <a:cubicBezTo>
                    <a:pt x="149" y="149"/>
                    <a:pt x="171" y="152"/>
                    <a:pt x="171" y="152"/>
                  </a:cubicBezTo>
                  <a:cubicBezTo>
                    <a:pt x="171" y="232"/>
                    <a:pt x="171" y="232"/>
                    <a:pt x="171" y="232"/>
                  </a:cubicBezTo>
                  <a:cubicBezTo>
                    <a:pt x="171" y="232"/>
                    <a:pt x="171" y="232"/>
                    <a:pt x="171" y="232"/>
                  </a:cubicBezTo>
                  <a:cubicBezTo>
                    <a:pt x="171" y="232"/>
                    <a:pt x="149" y="237"/>
                    <a:pt x="124" y="238"/>
                  </a:cubicBezTo>
                  <a:cubicBezTo>
                    <a:pt x="88" y="240"/>
                    <a:pt x="72" y="228"/>
                    <a:pt x="72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8" name="Google Shape;18;n"/>
            <p:cNvSpPr/>
            <p:nvPr/>
          </p:nvSpPr>
          <p:spPr>
            <a:xfrm>
              <a:off x="5162" y="1676"/>
              <a:ext cx="386" cy="653"/>
            </a:xfrm>
            <a:custGeom>
              <a:avLst/>
              <a:gdLst/>
              <a:ahLst/>
              <a:cxnLst/>
              <a:rect l="l" t="t" r="r" b="b"/>
              <a:pathLst>
                <a:path w="163" h="276" extrusionOk="0">
                  <a:moveTo>
                    <a:pt x="162" y="13"/>
                  </a:moveTo>
                  <a:cubicBezTo>
                    <a:pt x="163" y="9"/>
                    <a:pt x="161" y="7"/>
                    <a:pt x="159" y="7"/>
                  </a:cubicBezTo>
                  <a:cubicBezTo>
                    <a:pt x="156" y="5"/>
                    <a:pt x="142" y="2"/>
                    <a:pt x="130" y="2"/>
                  </a:cubicBezTo>
                  <a:cubicBezTo>
                    <a:pt x="108" y="0"/>
                    <a:pt x="96" y="4"/>
                    <a:pt x="85" y="9"/>
                  </a:cubicBezTo>
                  <a:cubicBezTo>
                    <a:pt x="74" y="14"/>
                    <a:pt x="62" y="22"/>
                    <a:pt x="55" y="31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5" y="6"/>
                    <a:pt x="53" y="4"/>
                    <a:pt x="5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4"/>
                    <a:pt x="0" y="6"/>
                    <a:pt x="0" y="9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3"/>
                    <a:pt x="3" y="276"/>
                    <a:pt x="6" y="276"/>
                  </a:cubicBezTo>
                  <a:cubicBezTo>
                    <a:pt x="52" y="276"/>
                    <a:pt x="52" y="276"/>
                    <a:pt x="52" y="276"/>
                  </a:cubicBezTo>
                  <a:cubicBezTo>
                    <a:pt x="55" y="276"/>
                    <a:pt x="57" y="273"/>
                    <a:pt x="57" y="270"/>
                  </a:cubicBezTo>
                  <a:cubicBezTo>
                    <a:pt x="57" y="140"/>
                    <a:pt x="57" y="140"/>
                    <a:pt x="57" y="140"/>
                  </a:cubicBezTo>
                  <a:cubicBezTo>
                    <a:pt x="57" y="123"/>
                    <a:pt x="59" y="105"/>
                    <a:pt x="63" y="94"/>
                  </a:cubicBezTo>
                  <a:cubicBezTo>
                    <a:pt x="67" y="83"/>
                    <a:pt x="72" y="75"/>
                    <a:pt x="78" y="68"/>
                  </a:cubicBezTo>
                  <a:cubicBezTo>
                    <a:pt x="85" y="62"/>
                    <a:pt x="92" y="58"/>
                    <a:pt x="100" y="55"/>
                  </a:cubicBezTo>
                  <a:cubicBezTo>
                    <a:pt x="108" y="53"/>
                    <a:pt x="117" y="52"/>
                    <a:pt x="123" y="52"/>
                  </a:cubicBezTo>
                  <a:cubicBezTo>
                    <a:pt x="132" y="52"/>
                    <a:pt x="142" y="54"/>
                    <a:pt x="142" y="54"/>
                  </a:cubicBezTo>
                  <a:cubicBezTo>
                    <a:pt x="146" y="55"/>
                    <a:pt x="148" y="53"/>
                    <a:pt x="149" y="50"/>
                  </a:cubicBezTo>
                  <a:cubicBezTo>
                    <a:pt x="152" y="42"/>
                    <a:pt x="160" y="18"/>
                    <a:pt x="162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19" name="Google Shape;19;n"/>
            <p:cNvSpPr/>
            <p:nvPr/>
          </p:nvSpPr>
          <p:spPr>
            <a:xfrm>
              <a:off x="3807" y="1406"/>
              <a:ext cx="728" cy="1219"/>
            </a:xfrm>
            <a:custGeom>
              <a:avLst/>
              <a:gdLst/>
              <a:ahLst/>
              <a:cxnLst/>
              <a:rect l="l" t="t" r="r" b="b"/>
              <a:pathLst>
                <a:path w="308" h="515" extrusionOk="0">
                  <a:moveTo>
                    <a:pt x="303" y="6"/>
                  </a:moveTo>
                  <a:cubicBezTo>
                    <a:pt x="298" y="4"/>
                    <a:pt x="293" y="3"/>
                    <a:pt x="286" y="2"/>
                  </a:cubicBezTo>
                  <a:cubicBezTo>
                    <a:pt x="279" y="1"/>
                    <a:pt x="271" y="0"/>
                    <a:pt x="262" y="0"/>
                  </a:cubicBezTo>
                  <a:cubicBezTo>
                    <a:pt x="231" y="0"/>
                    <a:pt x="206" y="9"/>
                    <a:pt x="188" y="27"/>
                  </a:cubicBezTo>
                  <a:cubicBezTo>
                    <a:pt x="171" y="44"/>
                    <a:pt x="159" y="71"/>
                    <a:pt x="153" y="106"/>
                  </a:cubicBezTo>
                  <a:cubicBezTo>
                    <a:pt x="151" y="118"/>
                    <a:pt x="151" y="118"/>
                    <a:pt x="151" y="118"/>
                  </a:cubicBezTo>
                  <a:cubicBezTo>
                    <a:pt x="111" y="118"/>
                    <a:pt x="111" y="118"/>
                    <a:pt x="111" y="118"/>
                  </a:cubicBezTo>
                  <a:cubicBezTo>
                    <a:pt x="111" y="118"/>
                    <a:pt x="106" y="118"/>
                    <a:pt x="105" y="123"/>
                  </a:cubicBezTo>
                  <a:cubicBezTo>
                    <a:pt x="99" y="159"/>
                    <a:pt x="99" y="159"/>
                    <a:pt x="99" y="159"/>
                  </a:cubicBezTo>
                  <a:cubicBezTo>
                    <a:pt x="98" y="163"/>
                    <a:pt x="100" y="165"/>
                    <a:pt x="104" y="165"/>
                  </a:cubicBezTo>
                  <a:cubicBezTo>
                    <a:pt x="143" y="165"/>
                    <a:pt x="143" y="165"/>
                    <a:pt x="143" y="165"/>
                  </a:cubicBezTo>
                  <a:cubicBezTo>
                    <a:pt x="104" y="384"/>
                    <a:pt x="104" y="384"/>
                    <a:pt x="104" y="384"/>
                  </a:cubicBezTo>
                  <a:cubicBezTo>
                    <a:pt x="101" y="402"/>
                    <a:pt x="97" y="416"/>
                    <a:pt x="93" y="427"/>
                  </a:cubicBezTo>
                  <a:cubicBezTo>
                    <a:pt x="89" y="438"/>
                    <a:pt x="86" y="446"/>
                    <a:pt x="81" y="452"/>
                  </a:cubicBezTo>
                  <a:cubicBezTo>
                    <a:pt x="77" y="458"/>
                    <a:pt x="72" y="462"/>
                    <a:pt x="65" y="464"/>
                  </a:cubicBezTo>
                  <a:cubicBezTo>
                    <a:pt x="59" y="466"/>
                    <a:pt x="52" y="467"/>
                    <a:pt x="44" y="467"/>
                  </a:cubicBezTo>
                  <a:cubicBezTo>
                    <a:pt x="40" y="467"/>
                    <a:pt x="35" y="467"/>
                    <a:pt x="30" y="466"/>
                  </a:cubicBezTo>
                  <a:cubicBezTo>
                    <a:pt x="26" y="465"/>
                    <a:pt x="24" y="464"/>
                    <a:pt x="21" y="463"/>
                  </a:cubicBezTo>
                  <a:cubicBezTo>
                    <a:pt x="21" y="463"/>
                    <a:pt x="16" y="461"/>
                    <a:pt x="15" y="466"/>
                  </a:cubicBezTo>
                  <a:cubicBezTo>
                    <a:pt x="13" y="469"/>
                    <a:pt x="3" y="498"/>
                    <a:pt x="2" y="501"/>
                  </a:cubicBezTo>
                  <a:cubicBezTo>
                    <a:pt x="0" y="505"/>
                    <a:pt x="2" y="507"/>
                    <a:pt x="4" y="508"/>
                  </a:cubicBezTo>
                  <a:cubicBezTo>
                    <a:pt x="10" y="510"/>
                    <a:pt x="13" y="511"/>
                    <a:pt x="20" y="513"/>
                  </a:cubicBezTo>
                  <a:cubicBezTo>
                    <a:pt x="30" y="515"/>
                    <a:pt x="38" y="515"/>
                    <a:pt x="46" y="515"/>
                  </a:cubicBezTo>
                  <a:cubicBezTo>
                    <a:pt x="62" y="515"/>
                    <a:pt x="77" y="513"/>
                    <a:pt x="89" y="509"/>
                  </a:cubicBezTo>
                  <a:cubicBezTo>
                    <a:pt x="101" y="504"/>
                    <a:pt x="112" y="496"/>
                    <a:pt x="121" y="486"/>
                  </a:cubicBezTo>
                  <a:cubicBezTo>
                    <a:pt x="132" y="475"/>
                    <a:pt x="138" y="463"/>
                    <a:pt x="144" y="447"/>
                  </a:cubicBezTo>
                  <a:cubicBezTo>
                    <a:pt x="150" y="431"/>
                    <a:pt x="155" y="411"/>
                    <a:pt x="159" y="388"/>
                  </a:cubicBezTo>
                  <a:cubicBezTo>
                    <a:pt x="199" y="165"/>
                    <a:pt x="199" y="165"/>
                    <a:pt x="199" y="165"/>
                  </a:cubicBezTo>
                  <a:cubicBezTo>
                    <a:pt x="257" y="165"/>
                    <a:pt x="257" y="165"/>
                    <a:pt x="257" y="165"/>
                  </a:cubicBezTo>
                  <a:cubicBezTo>
                    <a:pt x="257" y="165"/>
                    <a:pt x="261" y="165"/>
                    <a:pt x="262" y="160"/>
                  </a:cubicBezTo>
                  <a:cubicBezTo>
                    <a:pt x="269" y="123"/>
                    <a:pt x="269" y="123"/>
                    <a:pt x="269" y="123"/>
                  </a:cubicBezTo>
                  <a:cubicBezTo>
                    <a:pt x="269" y="120"/>
                    <a:pt x="268" y="118"/>
                    <a:pt x="263" y="118"/>
                  </a:cubicBezTo>
                  <a:cubicBezTo>
                    <a:pt x="207" y="118"/>
                    <a:pt x="207" y="118"/>
                    <a:pt x="207" y="118"/>
                  </a:cubicBezTo>
                  <a:cubicBezTo>
                    <a:pt x="208" y="117"/>
                    <a:pt x="210" y="97"/>
                    <a:pt x="217" y="78"/>
                  </a:cubicBezTo>
                  <a:cubicBezTo>
                    <a:pt x="219" y="70"/>
                    <a:pt x="224" y="64"/>
                    <a:pt x="229" y="60"/>
                  </a:cubicBezTo>
                  <a:cubicBezTo>
                    <a:pt x="233" y="55"/>
                    <a:pt x="238" y="52"/>
                    <a:pt x="243" y="51"/>
                  </a:cubicBezTo>
                  <a:cubicBezTo>
                    <a:pt x="249" y="49"/>
                    <a:pt x="255" y="48"/>
                    <a:pt x="262" y="48"/>
                  </a:cubicBezTo>
                  <a:cubicBezTo>
                    <a:pt x="267" y="48"/>
                    <a:pt x="273" y="48"/>
                    <a:pt x="277" y="49"/>
                  </a:cubicBezTo>
                  <a:cubicBezTo>
                    <a:pt x="282" y="50"/>
                    <a:pt x="284" y="51"/>
                    <a:pt x="286" y="51"/>
                  </a:cubicBezTo>
                  <a:cubicBezTo>
                    <a:pt x="291" y="53"/>
                    <a:pt x="292" y="52"/>
                    <a:pt x="293" y="49"/>
                  </a:cubicBezTo>
                  <a:cubicBezTo>
                    <a:pt x="307" y="12"/>
                    <a:pt x="307" y="12"/>
                    <a:pt x="307" y="12"/>
                  </a:cubicBezTo>
                  <a:cubicBezTo>
                    <a:pt x="308" y="8"/>
                    <a:pt x="305" y="6"/>
                    <a:pt x="30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  <p:sp>
          <p:nvSpPr>
            <p:cNvPr id="20" name="Google Shape;20;n"/>
            <p:cNvSpPr/>
            <p:nvPr/>
          </p:nvSpPr>
          <p:spPr>
            <a:xfrm>
              <a:off x="2542" y="1421"/>
              <a:ext cx="132" cy="908"/>
            </a:xfrm>
            <a:custGeom>
              <a:avLst/>
              <a:gdLst/>
              <a:ahLst/>
              <a:cxnLst/>
              <a:rect l="l" t="t" r="r" b="b"/>
              <a:pathLst>
                <a:path w="56" h="384" extrusionOk="0">
                  <a:moveTo>
                    <a:pt x="56" y="378"/>
                  </a:moveTo>
                  <a:cubicBezTo>
                    <a:pt x="56" y="381"/>
                    <a:pt x="54" y="384"/>
                    <a:pt x="51" y="384"/>
                  </a:cubicBezTo>
                  <a:cubicBezTo>
                    <a:pt x="5" y="384"/>
                    <a:pt x="5" y="384"/>
                    <a:pt x="5" y="384"/>
                  </a:cubicBezTo>
                  <a:cubicBezTo>
                    <a:pt x="2" y="384"/>
                    <a:pt x="0" y="381"/>
                    <a:pt x="0" y="3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4" y="0"/>
                    <a:pt x="56" y="2"/>
                    <a:pt x="56" y="5"/>
                  </a:cubicBezTo>
                  <a:lnTo>
                    <a:pt x="56" y="3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endParaRPr>
            </a:p>
          </p:txBody>
        </p:sp>
      </p:grpSp>
      <p:cxnSp>
        <p:nvCxnSpPr>
          <p:cNvPr id="21" name="Google Shape;21;n"/>
          <p:cNvCxnSpPr/>
          <p:nvPr/>
        </p:nvCxnSpPr>
        <p:spPr>
          <a:xfrm>
            <a:off x="5832389" y="0"/>
            <a:ext cx="0" cy="469557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e0cec249d3_0_1:notes"/>
          <p:cNvSpPr txBox="1">
            <a:spLocks noGrp="1"/>
          </p:cNvSpPr>
          <p:nvPr>
            <p:ph type="body" idx="1"/>
          </p:nvPr>
        </p:nvSpPr>
        <p:spPr>
          <a:xfrm>
            <a:off x="407987" y="4415790"/>
            <a:ext cx="61944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ge0cec249d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3 - Corner - C">
  <p:cSld name="Corner - C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e0cec249d3_0_433"/>
          <p:cNvSpPr/>
          <p:nvPr/>
        </p:nvSpPr>
        <p:spPr>
          <a:xfrm>
            <a:off x="0" y="1293773"/>
            <a:ext cx="6191208" cy="55633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ubicBezTo>
                  <a:pt x="20843" y="16446"/>
                  <a:pt x="18679" y="11498"/>
                  <a:pt x="15108" y="7524"/>
                </a:cubicBezTo>
                <a:cubicBezTo>
                  <a:pt x="10908" y="2849"/>
                  <a:pt x="5498" y="343"/>
                  <a:pt x="0" y="0"/>
                </a:cubicBezTo>
                <a:close/>
              </a:path>
            </a:pathLst>
          </a:custGeom>
          <a:solidFill>
            <a:srgbClr val="EAF5F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alesforce Sans"/>
              <a:buNone/>
            </a:pPr>
            <a:endParaRPr sz="1200">
              <a:solidFill>
                <a:schemeClr val="dk1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361" name="Google Shape;361;ge0cec249d3_0_433"/>
          <p:cNvSpPr txBox="1">
            <a:spLocks noGrp="1"/>
          </p:cNvSpPr>
          <p:nvPr>
            <p:ph type="title"/>
          </p:nvPr>
        </p:nvSpPr>
        <p:spPr>
          <a:xfrm>
            <a:off x="6212269" y="356657"/>
            <a:ext cx="4345800" cy="16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ge0cec249d3_0_433"/>
          <p:cNvSpPr txBox="1">
            <a:spLocks noGrp="1"/>
          </p:cNvSpPr>
          <p:nvPr>
            <p:ph type="body" idx="1"/>
          </p:nvPr>
        </p:nvSpPr>
        <p:spPr>
          <a:xfrm>
            <a:off x="6212269" y="2557033"/>
            <a:ext cx="52467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000"/>
              <a:buNone/>
              <a:defRPr b="0">
                <a:solidFill>
                  <a:schemeClr val="accent2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>
                <a:solidFill>
                  <a:schemeClr val="accent2"/>
                </a:solidFill>
              </a:defRPr>
            </a:lvl2pPr>
            <a:lvl3pPr marL="137160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Char char="•"/>
              <a:defRPr>
                <a:solidFill>
                  <a:schemeClr val="accent2"/>
                </a:solidFill>
              </a:defRPr>
            </a:lvl3pPr>
            <a:lvl4pPr marL="182880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  <a:defRPr>
                <a:solidFill>
                  <a:schemeClr val="accent2"/>
                </a:solidFill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3" name="Google Shape;363;ge0cec249d3_0_433"/>
          <p:cNvSpPr txBox="1">
            <a:spLocks noGrp="1"/>
          </p:cNvSpPr>
          <p:nvPr>
            <p:ph type="body" idx="2"/>
          </p:nvPr>
        </p:nvSpPr>
        <p:spPr>
          <a:xfrm>
            <a:off x="6212270" y="2032570"/>
            <a:ext cx="434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0" i="0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4" name="Google Shape;364;ge0cec249d3_0_433"/>
          <p:cNvSpPr txBox="1">
            <a:spLocks noGrp="1"/>
          </p:cNvSpPr>
          <p:nvPr>
            <p:ph type="ftr" idx="11"/>
          </p:nvPr>
        </p:nvSpPr>
        <p:spPr>
          <a:xfrm>
            <a:off x="571500" y="6549530"/>
            <a:ext cx="5508000" cy="2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5" name="Google Shape;365;ge0cec249d3_0_433" descr="pasted-image.pdf"/>
          <p:cNvPicPr preferRelativeResize="0"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0573" y="565460"/>
            <a:ext cx="635734" cy="445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571504" y="1609725"/>
            <a:ext cx="11045700" cy="43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2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571504" y="63500"/>
            <a:ext cx="11045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accent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571504" y="6549530"/>
            <a:ext cx="5508000" cy="2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6A625B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/>
          <p:nvPr/>
        </p:nvSpPr>
        <p:spPr>
          <a:xfrm>
            <a:off x="13801727" y="6672263"/>
            <a:ext cx="184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424145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04">
          <p15:clr>
            <a:srgbClr val="F26B43"/>
          </p15:clr>
        </p15:guide>
        <p15:guide id="2" pos="364">
          <p15:clr>
            <a:srgbClr val="F26B43"/>
          </p15:clr>
        </p15:guide>
        <p15:guide id="3" orient="horz" pos="3909">
          <p15:clr>
            <a:srgbClr val="F26B43"/>
          </p15:clr>
        </p15:guide>
        <p15:guide id="4" pos="7319">
          <p15:clr>
            <a:srgbClr val="F26B43"/>
          </p15:clr>
        </p15:guide>
        <p15:guide id="5" orient="horz" pos="931">
          <p15:clr>
            <a:srgbClr val="F26B43"/>
          </p15:clr>
        </p15:guide>
        <p15:guide id="6" orient="horz" pos="4080">
          <p15:clr>
            <a:srgbClr val="F26B43"/>
          </p15:clr>
        </p15:guide>
        <p15:guide id="7" orient="horz" pos="3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hyperlink" Target="https://8604020.fs1.hubspotusercontent-na1.net/hubfs/8604020/Veruna-Insuritas%20case%20study-final.pdf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e0cec249d3_0_1"/>
          <p:cNvSpPr/>
          <p:nvPr/>
        </p:nvSpPr>
        <p:spPr>
          <a:xfrm>
            <a:off x="-397" y="1499202"/>
            <a:ext cx="5975809" cy="53697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ubicBezTo>
                  <a:pt x="20843" y="16446"/>
                  <a:pt x="18679" y="11498"/>
                  <a:pt x="15108" y="7524"/>
                </a:cubicBezTo>
                <a:cubicBezTo>
                  <a:pt x="10908" y="2849"/>
                  <a:pt x="5498" y="343"/>
                  <a:pt x="0" y="0"/>
                </a:cubicBezTo>
                <a:close/>
              </a:path>
            </a:pathLst>
          </a:custGeom>
          <a:solidFill>
            <a:srgbClr val="19335C"/>
          </a:solidFill>
          <a:ln>
            <a:noFill/>
          </a:ln>
        </p:spPr>
        <p:txBody>
          <a:bodyPr spcFirstLastPara="1" wrap="square" lIns="38075" tIns="38075" rIns="38075" bIns="38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3366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sp>
        <p:nvSpPr>
          <p:cNvPr id="407" name="Google Shape;407;ge0cec249d3_0_1"/>
          <p:cNvSpPr/>
          <p:nvPr/>
        </p:nvSpPr>
        <p:spPr>
          <a:xfrm>
            <a:off x="484899" y="288177"/>
            <a:ext cx="1683600" cy="1683600"/>
          </a:xfrm>
          <a:prstGeom prst="ellipse">
            <a:avLst/>
          </a:prstGeom>
          <a:solidFill>
            <a:srgbClr val="336CC4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160A3"/>
              </a:solidFill>
              <a:latin typeface="Salesforce Sans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408" name="Google Shape;408;ge0cec249d3_0_1" descr="Google Shape;466;p28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313" y="5911984"/>
            <a:ext cx="1118270" cy="444935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ge0cec249d3_0_1"/>
          <p:cNvSpPr txBox="1">
            <a:spLocks noGrp="1"/>
          </p:cNvSpPr>
          <p:nvPr>
            <p:ph type="body" idx="1"/>
          </p:nvPr>
        </p:nvSpPr>
        <p:spPr>
          <a:xfrm>
            <a:off x="4724380" y="1448851"/>
            <a:ext cx="7239019" cy="365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sz="1300" b="1" dirty="0"/>
              <a:t>CHALLENGE:</a:t>
            </a:r>
          </a:p>
          <a:p>
            <a:pPr marL="0" lvl="0" indent="0"/>
            <a:r>
              <a:rPr lang="en-US" sz="1200" dirty="0"/>
              <a:t>Managing white-labeled insurance agencies for more than 200 financial institutions with over 10 million customers, </a:t>
            </a:r>
            <a:r>
              <a:rPr lang="en-US" sz="1200" dirty="0" err="1"/>
              <a:t>Insuritas</a:t>
            </a:r>
            <a:r>
              <a:rPr lang="en-US" sz="1200" dirty="0"/>
              <a:t> needed to drive </a:t>
            </a:r>
            <a:r>
              <a:rPr lang="en-US" sz="1200" b="1" dirty="0"/>
              <a:t>efficiency on a national scale</a:t>
            </a:r>
            <a:r>
              <a:rPr lang="en-US" sz="1200" dirty="0"/>
              <a:t>. The company also sought </a:t>
            </a:r>
            <a:r>
              <a:rPr lang="en-US" sz="1200" b="1" dirty="0"/>
              <a:t>better analytics and insights </a:t>
            </a:r>
            <a:r>
              <a:rPr lang="en-US" sz="1200" dirty="0"/>
              <a:t>to help guide key business decisions and support rapid growth.</a:t>
            </a:r>
          </a:p>
          <a:p>
            <a:pPr marL="182562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1300" b="1" dirty="0"/>
              <a:t>SOLUTION:</a:t>
            </a:r>
          </a:p>
          <a:p>
            <a:pPr marL="238125" indent="-9525"/>
            <a:r>
              <a:rPr lang="en-US" sz="1200" dirty="0" err="1"/>
              <a:t>Insuritas</a:t>
            </a:r>
            <a:r>
              <a:rPr lang="en-US" sz="1200" dirty="0"/>
              <a:t> partnered with Veruna to gain the sales </a:t>
            </a:r>
            <a:r>
              <a:rPr lang="en-US" sz="1200" dirty="0">
                <a:latin typeface="Salesforce Sans" panose="020B0505020202020203" pitchFamily="34" charset="77"/>
              </a:rPr>
              <a:t>and marketing power of Salesforce, along with </a:t>
            </a:r>
            <a:r>
              <a:rPr lang="en-US" sz="1200" b="1" dirty="0">
                <a:latin typeface="Salesforce Sans" panose="020B0505020202020203" pitchFamily="34" charset="77"/>
              </a:rPr>
              <a:t>integrated insurance-specific capabilities</a:t>
            </a:r>
            <a:r>
              <a:rPr lang="en-US" sz="1200" dirty="0">
                <a:latin typeface="Salesforce Sans" panose="020B0505020202020203" pitchFamily="34" charset="77"/>
              </a:rPr>
              <a:t>. </a:t>
            </a:r>
            <a:r>
              <a:rPr lang="en-US" sz="1200" dirty="0">
                <a:effectLst/>
                <a:latin typeface="Salesforce Sans" panose="020B0505020202020203" pitchFamily="34" charset="77"/>
              </a:rPr>
              <a:t>The benefits of having a unified, cloud-based, modern technology solution have been profound for the business. </a:t>
            </a:r>
          </a:p>
          <a:p>
            <a:r>
              <a:rPr lang="en-US" sz="1200" dirty="0">
                <a:effectLst/>
                <a:latin typeface="Salesforce Sans" panose="020B0505020202020203" pitchFamily="34" charset="77"/>
              </a:rPr>
              <a:t>	“It allowed us to get closer to that true 360-degree view of the customer,” said CTO Tracy O’Brien. “All of the data is in one place.”</a:t>
            </a:r>
          </a:p>
          <a:p>
            <a:pPr marL="747713" indent="-227013"/>
            <a:r>
              <a:rPr lang="en-US" sz="1200" dirty="0">
                <a:latin typeface="Salesforce Sans" panose="020B0505020202020203" pitchFamily="34" charset="77"/>
              </a:rPr>
              <a:t>	The company has also leveraged the customization, automation, and extensibility of Salesforce and Veruna to drive significant improvements in sales, marketing, and reporting.</a:t>
            </a:r>
            <a:endParaRPr lang="en-US" sz="1200" dirty="0">
              <a:effectLst/>
              <a:latin typeface="Salesforce Sans" panose="020B0505020202020203" pitchFamily="34" charset="77"/>
            </a:endParaRPr>
          </a:p>
        </p:txBody>
      </p:sp>
      <p:grpSp>
        <p:nvGrpSpPr>
          <p:cNvPr id="410" name="Google Shape;410;ge0cec249d3_0_1"/>
          <p:cNvGrpSpPr/>
          <p:nvPr/>
        </p:nvGrpSpPr>
        <p:grpSpPr>
          <a:xfrm>
            <a:off x="767650" y="665286"/>
            <a:ext cx="3526688" cy="5776530"/>
            <a:chOff x="941822" y="665286"/>
            <a:chExt cx="3526688" cy="5776530"/>
          </a:xfrm>
        </p:grpSpPr>
        <p:pic>
          <p:nvPicPr>
            <p:cNvPr id="411" name="Google Shape;411;ge0cec249d3_0_1" descr="Picture 34"/>
            <p:cNvPicPr preferRelativeResize="0"/>
            <p:nvPr/>
          </p:nvPicPr>
          <p:blipFill rotWithShape="1">
            <a:blip r:embed="rId4" cstate="print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1822" y="6215334"/>
              <a:ext cx="3526688" cy="226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2" name="Google Shape;412;ge0cec249d3_0_1"/>
            <p:cNvPicPr preferRelativeResize="0"/>
            <p:nvPr/>
          </p:nvPicPr>
          <p:blipFill rotWithShape="1">
            <a:blip r:embed="rId5" cstate="print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31051" y="665286"/>
              <a:ext cx="2715768" cy="569374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13" name="Google Shape;413;ge0cec249d3_0_1" descr="Right Click Phone.png"/>
          <p:cNvPicPr preferRelativeResize="0"/>
          <p:nvPr/>
        </p:nvPicPr>
        <p:blipFill rotWithShape="1">
          <a:blip r:embed="rId6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8" b="802"/>
          <a:stretch/>
        </p:blipFill>
        <p:spPr>
          <a:xfrm>
            <a:off x="1248349" y="746891"/>
            <a:ext cx="2522700" cy="5468100"/>
          </a:xfrm>
          <a:prstGeom prst="roundRect">
            <a:avLst>
              <a:gd name="adj" fmla="val 13038"/>
            </a:avLst>
          </a:prstGeom>
          <a:noFill/>
          <a:ln>
            <a:noFill/>
          </a:ln>
        </p:spPr>
      </p:pic>
      <p:pic>
        <p:nvPicPr>
          <p:cNvPr id="415" name="Google Shape;415;ge0cec249d3_0_1" descr="Google Shape;884;p63"/>
          <p:cNvPicPr preferRelativeResize="0"/>
          <p:nvPr/>
        </p:nvPicPr>
        <p:blipFill rotWithShape="1">
          <a:blip r:embed="rId7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4640" y="5836167"/>
            <a:ext cx="1246267" cy="527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e0cec249d3_0_1"/>
          <p:cNvPicPr preferRelativeResize="0"/>
          <p:nvPr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6122" y="5004339"/>
            <a:ext cx="1077576" cy="3025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7" name="Google Shape;417;ge0cec249d3_0_1"/>
          <p:cNvCxnSpPr/>
          <p:nvPr/>
        </p:nvCxnSpPr>
        <p:spPr>
          <a:xfrm>
            <a:off x="2566616" y="4932850"/>
            <a:ext cx="0" cy="4455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19" name="Google Shape;419;ge0cec249d3_0_1"/>
          <p:cNvPicPr preferRelativeResize="0"/>
          <p:nvPr/>
        </p:nvPicPr>
        <p:blipFill rotWithShape="1"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1480" y="4851899"/>
            <a:ext cx="867476" cy="607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ounded Rectangle 22">
            <a:hlinkClick r:id="rId10"/>
            <a:extLst>
              <a:ext uri="{FF2B5EF4-FFF2-40B4-BE49-F238E27FC236}">
                <a16:creationId xmlns:a16="http://schemas.microsoft.com/office/drawing/2014/main" id="{DB5342BF-0B71-7F48-8604-D6668E6E2D9F}"/>
              </a:ext>
            </a:extLst>
          </p:cNvPr>
          <p:cNvSpPr/>
          <p:nvPr/>
        </p:nvSpPr>
        <p:spPr>
          <a:xfrm>
            <a:off x="7789719" y="6161281"/>
            <a:ext cx="3178523" cy="404011"/>
          </a:xfrm>
          <a:prstGeom prst="roundRect">
            <a:avLst/>
          </a:prstGeom>
          <a:gradFill flip="none" rotWithShape="1">
            <a:gsLst>
              <a:gs pos="28000">
                <a:srgbClr val="972199"/>
              </a:gs>
              <a:gs pos="39000">
                <a:srgbClr val="A52995"/>
              </a:gs>
              <a:gs pos="63000">
                <a:srgbClr val="530F64"/>
              </a:gs>
              <a:gs pos="82000">
                <a:srgbClr val="4C0D7B"/>
              </a:gs>
              <a:gs pos="100000">
                <a:srgbClr val="2F0E6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500" dirty="0">
                <a:solidFill>
                  <a:schemeClr val="bg1"/>
                </a:solidFill>
                <a:latin typeface="Avenir Book" panose="02000503020000020003" pitchFamily="2" charset="0"/>
                <a:ea typeface="Salesforce Sans"/>
                <a:cs typeface="Salesforce Sans"/>
                <a:sym typeface="Salesforce Sans"/>
              </a:rPr>
              <a:t>Read the full case study</a:t>
            </a:r>
            <a:endParaRPr lang="en-US" sz="15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24" name="Google Shape;422;ge0cec249d3_0_1">
            <a:extLst>
              <a:ext uri="{FF2B5EF4-FFF2-40B4-BE49-F238E27FC236}">
                <a16:creationId xmlns:a16="http://schemas.microsoft.com/office/drawing/2014/main" id="{3D9BE0BF-7CB9-9340-8D01-CF6BC4AAAC0B}"/>
              </a:ext>
            </a:extLst>
          </p:cNvPr>
          <p:cNvSpPr txBox="1"/>
          <p:nvPr/>
        </p:nvSpPr>
        <p:spPr>
          <a:xfrm>
            <a:off x="10339372" y="5480825"/>
            <a:ext cx="1511629" cy="51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chemeClr val="dk1"/>
                </a:solidFill>
                <a:latin typeface="Salesforce Sans"/>
                <a:ea typeface="Salesforce Sans"/>
                <a:cs typeface="Salesforce Sans"/>
                <a:sym typeface="Salesforce Sans"/>
              </a:rPr>
              <a:t>Differentiating Capabilities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C734E9-3497-F340-8C1B-9DD2DC89AD96}"/>
              </a:ext>
            </a:extLst>
          </p:cNvPr>
          <p:cNvSpPr txBox="1"/>
          <p:nvPr/>
        </p:nvSpPr>
        <p:spPr>
          <a:xfrm>
            <a:off x="4108093" y="266224"/>
            <a:ext cx="6581710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  <a:t>Insuritas</a:t>
            </a:r>
            <a:r>
              <a:rPr lang="en-US" sz="2800" b="1" dirty="0">
                <a:solidFill>
                  <a:schemeClr val="tx1"/>
                </a:solidFill>
                <a:effectLst/>
                <a:latin typeface="Salesforce Sans" panose="020B0505020202020203" pitchFamily="34" charset="77"/>
              </a:rPr>
              <a:t> Gains National Growth, Performance Insights with Veruna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EAEB916-36A1-C34F-9EDD-5FEFF1752E71}"/>
              </a:ext>
            </a:extLst>
          </p:cNvPr>
          <p:cNvSpPr/>
          <p:nvPr/>
        </p:nvSpPr>
        <p:spPr>
          <a:xfrm>
            <a:off x="1315945" y="1870553"/>
            <a:ext cx="2383238" cy="2383238"/>
          </a:xfrm>
          <a:prstGeom prst="roundRect">
            <a:avLst/>
          </a:prstGeom>
          <a:solidFill>
            <a:srgbClr val="DDD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Google Shape;3574;p391">
            <a:extLst>
              <a:ext uri="{FF2B5EF4-FFF2-40B4-BE49-F238E27FC236}">
                <a16:creationId xmlns:a16="http://schemas.microsoft.com/office/drawing/2014/main" id="{B1325360-6E31-6B48-A2C9-9053C63E9190}"/>
              </a:ext>
            </a:extLst>
          </p:cNvPr>
          <p:cNvPicPr preferRelativeResize="0"/>
          <p:nvPr/>
        </p:nvPicPr>
        <p:blipFill rotWithShape="1">
          <a:blip r:embed="rId11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52727" y="4867575"/>
            <a:ext cx="484920" cy="48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A40450A-2AE1-288C-3083-A98A8EDAEBD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1163" y="1036818"/>
            <a:ext cx="2124693" cy="531173"/>
          </a:xfrm>
          <a:prstGeom prst="rect">
            <a:avLst/>
          </a:prstGeom>
        </p:spPr>
      </p:pic>
      <p:pic>
        <p:nvPicPr>
          <p:cNvPr id="8" name="Picture 7" descr="Two people looking at a computer&#10;&#10;Description automatically generated">
            <a:extLst>
              <a:ext uri="{FF2B5EF4-FFF2-40B4-BE49-F238E27FC236}">
                <a16:creationId xmlns:a16="http://schemas.microsoft.com/office/drawing/2014/main" id="{3E992BAB-EB8F-732F-5399-1F17CD2B3058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28410" y="1852127"/>
            <a:ext cx="2362125" cy="2359152"/>
          </a:xfrm>
          <a:prstGeom prst="roundRect">
            <a:avLst/>
          </a:prstGeom>
        </p:spPr>
      </p:pic>
      <p:sp>
        <p:nvSpPr>
          <p:cNvPr id="13" name="Google Shape;420;ge0cec249d3_0_1">
            <a:extLst>
              <a:ext uri="{FF2B5EF4-FFF2-40B4-BE49-F238E27FC236}">
                <a16:creationId xmlns:a16="http://schemas.microsoft.com/office/drawing/2014/main" id="{B96F65CC-AF99-810E-25BD-D9337B98269D}"/>
              </a:ext>
            </a:extLst>
          </p:cNvPr>
          <p:cNvSpPr txBox="1"/>
          <p:nvPr/>
        </p:nvSpPr>
        <p:spPr>
          <a:xfrm>
            <a:off x="6312338" y="5464664"/>
            <a:ext cx="1012500" cy="54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>
                <a:solidFill>
                  <a:schemeClr val="tx1"/>
                </a:solidFill>
                <a:latin typeface="Salesforce Sans" panose="020B0505020202020203" pitchFamily="34" charset="77"/>
                <a:ea typeface="Salesforce Sans"/>
                <a:cs typeface="Salesforce Sans"/>
                <a:sym typeface="Salesforce Sans"/>
              </a:rPr>
              <a:t>Powerful Reporting</a:t>
            </a:r>
            <a:endParaRPr sz="1200" b="0" i="0" u="none" strike="noStrike" cap="none" dirty="0">
              <a:solidFill>
                <a:schemeClr val="tx1"/>
              </a:solidFill>
              <a:latin typeface="Salesforce Sans" panose="020B0505020202020203" pitchFamily="34" charset="77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14" name="Google Shape;421;ge0cec249d3_0_1">
            <a:extLst>
              <a:ext uri="{FF2B5EF4-FFF2-40B4-BE49-F238E27FC236}">
                <a16:creationId xmlns:a16="http://schemas.microsoft.com/office/drawing/2014/main" id="{64E842EB-5304-65DA-8D46-D14E51024F88}"/>
              </a:ext>
            </a:extLst>
          </p:cNvPr>
          <p:cNvPicPr preferRelativeResize="0"/>
          <p:nvPr/>
        </p:nvPicPr>
        <p:blipFill rotWithShape="1">
          <a:blip r:embed="rId14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1482" y="4878282"/>
            <a:ext cx="474212" cy="47421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420;ge0cec249d3_0_1">
            <a:extLst>
              <a:ext uri="{FF2B5EF4-FFF2-40B4-BE49-F238E27FC236}">
                <a16:creationId xmlns:a16="http://schemas.microsoft.com/office/drawing/2014/main" id="{0E6FA4E6-4B43-8EAB-D414-16A88EF4EABF}"/>
              </a:ext>
            </a:extLst>
          </p:cNvPr>
          <p:cNvSpPr txBox="1"/>
          <p:nvPr/>
        </p:nvSpPr>
        <p:spPr>
          <a:xfrm>
            <a:off x="7747633" y="5464664"/>
            <a:ext cx="1012500" cy="54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>
                <a:solidFill>
                  <a:schemeClr val="tx1"/>
                </a:solidFill>
                <a:latin typeface="Salesforce Sans" panose="020B0505020202020203" pitchFamily="34" charset="77"/>
                <a:ea typeface="Salesforce Sans"/>
                <a:cs typeface="Salesforce Sans"/>
                <a:sym typeface="Salesforce Sans"/>
              </a:rPr>
              <a:t>Unified System</a:t>
            </a:r>
            <a:endParaRPr sz="1200" b="0" i="0" u="none" strike="noStrike" cap="none" dirty="0">
              <a:solidFill>
                <a:schemeClr val="tx1"/>
              </a:solidFill>
              <a:latin typeface="Salesforce Sans" panose="020B0505020202020203" pitchFamily="34" charset="77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16" name="Google Shape;3571;p391">
            <a:extLst>
              <a:ext uri="{FF2B5EF4-FFF2-40B4-BE49-F238E27FC236}">
                <a16:creationId xmlns:a16="http://schemas.microsoft.com/office/drawing/2014/main" id="{0B6F6FF6-1496-C372-6899-3886252DF8EE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15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2011" y="4881820"/>
            <a:ext cx="475488" cy="47548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422;ge0cec249d3_0_1">
            <a:extLst>
              <a:ext uri="{FF2B5EF4-FFF2-40B4-BE49-F238E27FC236}">
                <a16:creationId xmlns:a16="http://schemas.microsoft.com/office/drawing/2014/main" id="{5960AFEE-14DA-228F-4F46-9FE014D6655F}"/>
              </a:ext>
            </a:extLst>
          </p:cNvPr>
          <p:cNvSpPr txBox="1"/>
          <p:nvPr/>
        </p:nvSpPr>
        <p:spPr>
          <a:xfrm>
            <a:off x="9125573" y="5456136"/>
            <a:ext cx="1012500" cy="56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tx1"/>
                </a:solidFill>
                <a:latin typeface="Salesforce Sans" panose="020B0505020202020203" pitchFamily="34" charset="77"/>
                <a:ea typeface="Salesforce Sans"/>
                <a:cs typeface="Salesforce Sans"/>
                <a:sym typeface="Salesforce Sans"/>
              </a:rPr>
              <a:t>Real-Time Reporting</a:t>
            </a:r>
            <a:endParaRPr sz="1200" b="0" i="0" u="none" strike="noStrike" cap="none" dirty="0">
              <a:solidFill>
                <a:schemeClr val="tx1"/>
              </a:solidFill>
              <a:latin typeface="Salesforce Sans" panose="020B0505020202020203" pitchFamily="34" charset="77"/>
              <a:ea typeface="Salesforce Sans"/>
              <a:cs typeface="Salesforce Sans"/>
              <a:sym typeface="Salesforce Sans"/>
            </a:endParaRPr>
          </a:p>
        </p:txBody>
      </p:sp>
      <p:pic>
        <p:nvPicPr>
          <p:cNvPr id="18" name="Google Shape;423;ge0cec249d3_0_1">
            <a:extLst>
              <a:ext uri="{FF2B5EF4-FFF2-40B4-BE49-F238E27FC236}">
                <a16:creationId xmlns:a16="http://schemas.microsoft.com/office/drawing/2014/main" id="{D244F70C-2C64-7E80-148C-1923DD724980}"/>
              </a:ext>
            </a:extLst>
          </p:cNvPr>
          <p:cNvPicPr preferRelativeResize="0"/>
          <p:nvPr/>
        </p:nvPicPr>
        <p:blipFill rotWithShape="1">
          <a:blip r:embed="rId16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9371" y="4867575"/>
            <a:ext cx="484920" cy="484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lesforce Google Slides Corporate Template - 2019">
  <a:themeElements>
    <a:clrScheme name="Corporate Colors - November 2017">
      <a:dk1>
        <a:srgbClr val="205CA0"/>
      </a:dk1>
      <a:lt1>
        <a:srgbClr val="FFFFFF"/>
      </a:lt1>
      <a:dk2>
        <a:srgbClr val="3EA1E0"/>
      </a:dk2>
      <a:lt2>
        <a:srgbClr val="8D837B"/>
      </a:lt2>
      <a:accent1>
        <a:srgbClr val="032E61"/>
      </a:accent1>
      <a:accent2>
        <a:srgbClr val="59575C"/>
      </a:accent2>
      <a:accent3>
        <a:srgbClr val="7F2443"/>
      </a:accent3>
      <a:accent4>
        <a:srgbClr val="4B2248"/>
      </a:accent4>
      <a:accent5>
        <a:srgbClr val="3D867D"/>
      </a:accent5>
      <a:accent6>
        <a:srgbClr val="ED7633"/>
      </a:accent6>
      <a:hlink>
        <a:srgbClr val="3E6E84"/>
      </a:hlink>
      <a:folHlink>
        <a:srgbClr val="537E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alesforce 2014 Interim">
      <a:dk1>
        <a:srgbClr val="262626"/>
      </a:dk1>
      <a:lt1>
        <a:srgbClr val="FFFFFF"/>
      </a:lt1>
      <a:dk2>
        <a:srgbClr val="003C4D"/>
      </a:dk2>
      <a:lt2>
        <a:srgbClr val="D9E0E2"/>
      </a:lt2>
      <a:accent1>
        <a:srgbClr val="00A1E0"/>
      </a:accent1>
      <a:accent2>
        <a:srgbClr val="7C868D"/>
      </a:accent2>
      <a:accent3>
        <a:srgbClr val="008675"/>
      </a:accent3>
      <a:accent4>
        <a:srgbClr val="5C068C"/>
      </a:accent4>
      <a:accent5>
        <a:srgbClr val="E98300"/>
      </a:accent5>
      <a:accent6>
        <a:srgbClr val="F1C300"/>
      </a:accent6>
      <a:hlink>
        <a:srgbClr val="0075A4"/>
      </a:hlink>
      <a:folHlink>
        <a:srgbClr val="9430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171</Words>
  <Application>Microsoft Macintosh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Salesforce Sans</vt:lpstr>
      <vt:lpstr>Salesforce Google Slides Corporate Template - 2019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Evolve MGA Boosts Productivity by 60% with Veruna </dc:title>
  <cp:lastModifiedBy>Phil Neal</cp:lastModifiedBy>
  <cp:revision>22</cp:revision>
  <dcterms:modified xsi:type="dcterms:W3CDTF">2023-03-13T18:31:54Z</dcterms:modified>
</cp:coreProperties>
</file>