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43DB0-A5ED-4FFF-B782-5055F9331A1E}" v="1" dt="2023-05-16T17:04:29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1278" y="42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arroll" userId="80f06721-66b8-4287-af68-94849b16259d" providerId="ADAL" clId="{09E43DB0-A5ED-4FFF-B782-5055F9331A1E}"/>
    <pc:docChg chg="modSld">
      <pc:chgData name="Jennifer Carroll" userId="80f06721-66b8-4287-af68-94849b16259d" providerId="ADAL" clId="{09E43DB0-A5ED-4FFF-B782-5055F9331A1E}" dt="2023-05-16T17:04:29.250" v="0"/>
      <pc:docMkLst>
        <pc:docMk/>
      </pc:docMkLst>
      <pc:sldChg chg="modSp">
        <pc:chgData name="Jennifer Carroll" userId="80f06721-66b8-4287-af68-94849b16259d" providerId="ADAL" clId="{09E43DB0-A5ED-4FFF-B782-5055F9331A1E}" dt="2023-05-16T17:04:29.250" v="0"/>
        <pc:sldMkLst>
          <pc:docMk/>
          <pc:sldMk cId="0" sldId="258"/>
        </pc:sldMkLst>
        <pc:spChg chg="mod">
          <ac:chgData name="Jennifer Carroll" userId="80f06721-66b8-4287-af68-94849b16259d" providerId="ADAL" clId="{09E43DB0-A5ED-4FFF-B782-5055F9331A1E}" dt="2023-05-16T17:04:29.250" v="0"/>
          <ac:spMkLst>
            <pc:docMk/>
            <pc:sldMk cId="0" sldId="258"/>
            <ac:spMk id="30" creationId="{CB82B480-0881-6A47-B157-3CB9AC54CF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0cec249d3_0_452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e0cec249d3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4 - Corner - D">
  <p:cSld name="Corner - D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0cec249d3_0_884"/>
          <p:cNvSpPr/>
          <p:nvPr/>
        </p:nvSpPr>
        <p:spPr>
          <a:xfrm>
            <a:off x="-1" y="893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8" name="Google Shape;368;ge0cec249d3_0_884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ge0cec249d3_0_884"/>
          <p:cNvSpPr txBox="1">
            <a:spLocks noGrp="1"/>
          </p:cNvSpPr>
          <p:nvPr>
            <p:ph type="body" idx="1"/>
          </p:nvPr>
        </p:nvSpPr>
        <p:spPr>
          <a:xfrm>
            <a:off x="6212269" y="2557032"/>
            <a:ext cx="52581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e0cec249d3_0_884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e0cec249d3_0_884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2" name="Google Shape;372;ge0cec249d3_0_88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veruna.com/insurance-agency-sees-600-annual-growth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hyperlink" Target="https://www.veruna.com/the-paladin-group-case-study-verun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0cec249d3_0_452"/>
          <p:cNvSpPr/>
          <p:nvPr/>
        </p:nvSpPr>
        <p:spPr>
          <a:xfrm>
            <a:off x="0" y="0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21D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30" name="Google Shape;430;ge0cec249d3_0_452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rgbClr val="8A8E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34" name="Google Shape;434;ge0cec249d3_0_452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865485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ge0cec249d3_0_452"/>
          <p:cNvGrpSpPr/>
          <p:nvPr/>
        </p:nvGrpSpPr>
        <p:grpSpPr>
          <a:xfrm>
            <a:off x="941822" y="665286"/>
            <a:ext cx="3526688" cy="5776530"/>
            <a:chOff x="941822" y="665286"/>
            <a:chExt cx="3526688" cy="5776530"/>
          </a:xfrm>
        </p:grpSpPr>
        <p:pic>
          <p:nvPicPr>
            <p:cNvPr id="436" name="Google Shape;436;ge0cec249d3_0_452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ge0cec249d3_0_452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8" name="Google Shape;438;ge0cec249d3_0_452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422521" y="746891"/>
            <a:ext cx="2522700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39" name="Google Shape;439;ge0cec249d3_0_452" descr="Google Shape;884;p63"/>
          <p:cNvPicPr preferRelativeResize="0"/>
          <p:nvPr/>
        </p:nvPicPr>
        <p:blipFill rotWithShape="1">
          <a:blip r:embed="rId7">
            <a:alphaModFix/>
          </a:blip>
          <a:srcRect b="3306"/>
          <a:stretch/>
        </p:blipFill>
        <p:spPr>
          <a:xfrm>
            <a:off x="3258812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06;ge0cec249d3_0_1">
            <a:extLst>
              <a:ext uri="{FF2B5EF4-FFF2-40B4-BE49-F238E27FC236}">
                <a16:creationId xmlns:a16="http://schemas.microsoft.com/office/drawing/2014/main" id="{D50C121D-4728-3447-BB11-D871BB98C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7264" y="377742"/>
            <a:ext cx="4409040" cy="14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>
                <a:solidFill>
                  <a:srgbClr val="205CA0"/>
                </a:solidFill>
              </a:rPr>
              <a:t>The Paladin Group drives 600% revenue growth with Veruna</a:t>
            </a:r>
            <a:endParaRPr dirty="0">
              <a:solidFill>
                <a:srgbClr val="205CA0"/>
              </a:solidFill>
            </a:endParaRPr>
          </a:p>
        </p:txBody>
      </p:sp>
      <p:sp>
        <p:nvSpPr>
          <p:cNvPr id="20" name="Google Shape;409;ge0cec249d3_0_1">
            <a:extLst>
              <a:ext uri="{FF2B5EF4-FFF2-40B4-BE49-F238E27FC236}">
                <a16:creationId xmlns:a16="http://schemas.microsoft.com/office/drawing/2014/main" id="{5C71CE56-7860-D34C-955D-5AA47B5BA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00631" y="2025548"/>
            <a:ext cx="5753169" cy="1338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500" b="1" dirty="0"/>
              <a:t>CHALLENGE: </a:t>
            </a:r>
            <a:br>
              <a:rPr lang="en-US" sz="1500" b="1" dirty="0"/>
            </a:br>
            <a:br>
              <a:rPr lang="en-US" sz="1500" dirty="0"/>
            </a:br>
            <a:r>
              <a:rPr lang="en-US" sz="1400" dirty="0"/>
              <a:t>TPG needed an agency management system (AMS) that’s designed for modern insurance agency operations and easy to customize with unique workflows and dashboards.</a:t>
            </a:r>
          </a:p>
        </p:txBody>
      </p:sp>
      <p:sp>
        <p:nvSpPr>
          <p:cNvPr id="21" name="Google Shape;409;ge0cec249d3_0_1">
            <a:extLst>
              <a:ext uri="{FF2B5EF4-FFF2-40B4-BE49-F238E27FC236}">
                <a16:creationId xmlns:a16="http://schemas.microsoft.com/office/drawing/2014/main" id="{BD2B2339-9D41-3040-BE05-035C2A7E4EAC}"/>
              </a:ext>
            </a:extLst>
          </p:cNvPr>
          <p:cNvSpPr txBox="1">
            <a:spLocks/>
          </p:cNvSpPr>
          <p:nvPr/>
        </p:nvSpPr>
        <p:spPr>
          <a:xfrm>
            <a:off x="4446745" y="3353605"/>
            <a:ext cx="5470141" cy="133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pPr marL="0" lvl="0" indent="0"/>
            <a:r>
              <a:rPr lang="en-US" sz="1500" b="1" dirty="0"/>
              <a:t>SOLUTION:</a:t>
            </a:r>
          </a:p>
          <a:p>
            <a:pPr marL="0" lvl="0" indent="0"/>
            <a:r>
              <a:rPr lang="en-US" sz="1400" dirty="0"/>
              <a:t>Built natively on Salesforce, Veruna gave TPG “90% of what we needed” out of the box, said Corey Schatz, president.</a:t>
            </a:r>
          </a:p>
          <a:p>
            <a:pPr marL="0" lvl="0" indent="0"/>
            <a:r>
              <a:rPr lang="en-US" sz="1400" dirty="0"/>
              <a:t>The impact was immediate, driving major improvements in client and employee retention, client satisfaction, and revenue growth.</a:t>
            </a:r>
          </a:p>
        </p:txBody>
      </p:sp>
      <p:sp>
        <p:nvSpPr>
          <p:cNvPr id="24" name="Google Shape;2979;p367">
            <a:extLst>
              <a:ext uri="{FF2B5EF4-FFF2-40B4-BE49-F238E27FC236}">
                <a16:creationId xmlns:a16="http://schemas.microsoft.com/office/drawing/2014/main" id="{8FC5F829-FA1D-3C41-B17B-CC9F58655C80}"/>
              </a:ext>
            </a:extLst>
          </p:cNvPr>
          <p:cNvSpPr txBox="1"/>
          <p:nvPr/>
        </p:nvSpPr>
        <p:spPr>
          <a:xfrm>
            <a:off x="4754543" y="5327601"/>
            <a:ext cx="1535038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Increased client and employee retention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5" name="Google Shape;2979;p367">
            <a:extLst>
              <a:ext uri="{FF2B5EF4-FFF2-40B4-BE49-F238E27FC236}">
                <a16:creationId xmlns:a16="http://schemas.microsoft.com/office/drawing/2014/main" id="{72394A3C-6C1F-434B-B27C-3E12107A94BA}"/>
              </a:ext>
            </a:extLst>
          </p:cNvPr>
          <p:cNvSpPr txBox="1"/>
          <p:nvPr/>
        </p:nvSpPr>
        <p:spPr>
          <a:xfrm>
            <a:off x="6467347" y="5327601"/>
            <a:ext cx="1535038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Increased client satisfaction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26" name="Google Shape;3568;p391">
            <a:extLst>
              <a:ext uri="{FF2B5EF4-FFF2-40B4-BE49-F238E27FC236}">
                <a16:creationId xmlns:a16="http://schemas.microsoft.com/office/drawing/2014/main" id="{6DDF18A6-B08A-B04A-B308-1ACAD33E6128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407" y="5274436"/>
            <a:ext cx="484919" cy="48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571;p391">
            <a:extLst>
              <a:ext uri="{FF2B5EF4-FFF2-40B4-BE49-F238E27FC236}">
                <a16:creationId xmlns:a16="http://schemas.microsoft.com/office/drawing/2014/main" id="{40F4F9E4-B52E-9F4C-AB93-ECE8B94E06BF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387" y="5274436"/>
            <a:ext cx="484919" cy="48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977;p367">
            <a:extLst>
              <a:ext uri="{FF2B5EF4-FFF2-40B4-BE49-F238E27FC236}">
                <a16:creationId xmlns:a16="http://schemas.microsoft.com/office/drawing/2014/main" id="{03470529-6269-DC41-A65B-565F72EACC22}"/>
              </a:ext>
            </a:extLst>
          </p:cNvPr>
          <p:cNvSpPr txBox="1"/>
          <p:nvPr/>
        </p:nvSpPr>
        <p:spPr>
          <a:xfrm>
            <a:off x="8321250" y="5319877"/>
            <a:ext cx="1535038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600%</a:t>
            </a:r>
            <a:endParaRPr sz="2800" b="1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Revenue growth (year one)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9" name="Google Shape;2978;p367">
            <a:extLst>
              <a:ext uri="{FF2B5EF4-FFF2-40B4-BE49-F238E27FC236}">
                <a16:creationId xmlns:a16="http://schemas.microsoft.com/office/drawing/2014/main" id="{F4B00BFF-EC8C-F34E-9104-69134592A82A}"/>
              </a:ext>
            </a:extLst>
          </p:cNvPr>
          <p:cNvSpPr txBox="1"/>
          <p:nvPr/>
        </p:nvSpPr>
        <p:spPr>
          <a:xfrm>
            <a:off x="10184992" y="5319877"/>
            <a:ext cx="1535038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300%</a:t>
            </a:r>
            <a:r>
              <a:rPr lang="en-US" sz="1600" b="1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 </a:t>
            </a:r>
            <a:endParaRPr sz="1600" b="1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Revenue growth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(year two, </a:t>
            </a:r>
            <a:r>
              <a:rPr lang="en-US" dirty="0" err="1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proj</a:t>
            </a: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.)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0" name="Rounded Rectangle 29">
            <a:hlinkClick r:id="rId10"/>
            <a:extLst>
              <a:ext uri="{FF2B5EF4-FFF2-40B4-BE49-F238E27FC236}">
                <a16:creationId xmlns:a16="http://schemas.microsoft.com/office/drawing/2014/main" id="{CB82B480-0881-6A47-B157-3CB9AC54CF8F}"/>
              </a:ext>
            </a:extLst>
          </p:cNvPr>
          <p:cNvSpPr/>
          <p:nvPr/>
        </p:nvSpPr>
        <p:spPr>
          <a:xfrm>
            <a:off x="10187854" y="4288971"/>
            <a:ext cx="1532176" cy="566056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3" name="Picture 32" descr="A picture containing sky, outdoor, road, truck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F0482750-49F7-6A4E-BBA9-892DEFDB87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95"/>
          <a:stretch/>
        </p:blipFill>
        <p:spPr>
          <a:xfrm>
            <a:off x="1525302" y="1754344"/>
            <a:ext cx="2344500" cy="23859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6E9761-A291-544B-A2B5-5EAD05EF71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3222" y="868777"/>
            <a:ext cx="1201298" cy="763682"/>
          </a:xfrm>
          <a:prstGeom prst="rect">
            <a:avLst/>
          </a:prstGeom>
        </p:spPr>
      </p:pic>
      <p:pic>
        <p:nvPicPr>
          <p:cNvPr id="35" name="Google Shape;416;ge0cec249d3_0_1">
            <a:extLst>
              <a:ext uri="{FF2B5EF4-FFF2-40B4-BE49-F238E27FC236}">
                <a16:creationId xmlns:a16="http://schemas.microsoft.com/office/drawing/2014/main" id="{AA6E3A6C-57B2-5345-82B9-87EFACCA969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40294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417;ge0cec249d3_0_1">
            <a:extLst>
              <a:ext uri="{FF2B5EF4-FFF2-40B4-BE49-F238E27FC236}">
                <a16:creationId xmlns:a16="http://schemas.microsoft.com/office/drawing/2014/main" id="{61E35F81-FEA7-AC41-86EB-0B081FD4D98A}"/>
              </a:ext>
            </a:extLst>
          </p:cNvPr>
          <p:cNvCxnSpPr/>
          <p:nvPr/>
        </p:nvCxnSpPr>
        <p:spPr>
          <a:xfrm>
            <a:off x="2740788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Google Shape;419;ge0cec249d3_0_1">
            <a:extLst>
              <a:ext uri="{FF2B5EF4-FFF2-40B4-BE49-F238E27FC236}">
                <a16:creationId xmlns:a16="http://schemas.microsoft.com/office/drawing/2014/main" id="{5A9BDBBE-E7DD-4343-B3F4-FE4CD0268D1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65652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The Paladin Group drives 600% revenue growth with Veruna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Paladin Group drives 600% revenue growth with Veruna</dc:title>
  <dc:creator>Jennifer Carroll</dc:creator>
  <cp:lastModifiedBy>Jennifer Carroll</cp:lastModifiedBy>
  <cp:revision>5</cp:revision>
  <dcterms:modified xsi:type="dcterms:W3CDTF">2023-05-16T17:04:35Z</dcterms:modified>
</cp:coreProperties>
</file>