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/>
    <p:restoredTop sz="94694"/>
  </p:normalViewPr>
  <p:slideViewPr>
    <p:cSldViewPr snapToGrid="0">
      <p:cViewPr>
        <p:scale>
          <a:sx n="100" d="100"/>
          <a:sy n="100" d="100"/>
        </p:scale>
        <p:origin x="1272" y="528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0cec249d3_0_1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ge0cec249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3 - Corner - C">
  <p:cSld name="Corner - C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0cec249d3_0_433"/>
          <p:cNvSpPr/>
          <p:nvPr/>
        </p:nvSpPr>
        <p:spPr>
          <a:xfrm>
            <a:off x="0" y="1293773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1" name="Google Shape;361;ge0cec249d3_0_433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ge0cec249d3_0_433"/>
          <p:cNvSpPr txBox="1">
            <a:spLocks noGrp="1"/>
          </p:cNvSpPr>
          <p:nvPr>
            <p:ph type="body" idx="1"/>
          </p:nvPr>
        </p:nvSpPr>
        <p:spPr>
          <a:xfrm>
            <a:off x="6212269" y="2557033"/>
            <a:ext cx="5246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e0cec249d3_0_433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ge0cec249d3_0_433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65" name="Google Shape;365;ge0cec249d3_0_43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hyperlink" Target="https://www.veruna.com/vouch-case-study-verun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0cec249d3_0_1"/>
          <p:cNvSpPr/>
          <p:nvPr/>
        </p:nvSpPr>
        <p:spPr>
          <a:xfrm>
            <a:off x="-397" y="1305648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DD7A0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3366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06" name="Google Shape;406;ge0cec249d3_0_1"/>
          <p:cNvSpPr txBox="1">
            <a:spLocks noGrp="1"/>
          </p:cNvSpPr>
          <p:nvPr>
            <p:ph type="title"/>
          </p:nvPr>
        </p:nvSpPr>
        <p:spPr>
          <a:xfrm>
            <a:off x="4914150" y="380000"/>
            <a:ext cx="5943624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</a:rPr>
              <a:t>Vouch Drives Rapid Innovation, Soaring Growth with Veruna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407" name="Google Shape;407;ge0cec249d3_0_1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rgbClr val="FE933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160A3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08" name="Google Shape;408;ge0cec249d3_0_1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865485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e0cec249d3_0_1"/>
          <p:cNvSpPr txBox="1">
            <a:spLocks noGrp="1"/>
          </p:cNvSpPr>
          <p:nvPr>
            <p:ph type="body" idx="1"/>
          </p:nvPr>
        </p:nvSpPr>
        <p:spPr>
          <a:xfrm>
            <a:off x="4858600" y="1734203"/>
            <a:ext cx="7095507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300" b="1" dirty="0">
                <a:solidFill>
                  <a:schemeClr val="tx2"/>
                </a:solidFill>
                <a:latin typeface="Salesforce Sans" panose="020B0505020202020203" pitchFamily="34" charset="77"/>
              </a:rPr>
              <a:t>CHALLENGE: </a:t>
            </a:r>
            <a:br>
              <a:rPr lang="en-US" sz="1300" b="1" dirty="0">
                <a:solidFill>
                  <a:schemeClr val="tx2"/>
                </a:solidFill>
                <a:latin typeface="Salesforce Sans" panose="020B0505020202020203" pitchFamily="34" charset="77"/>
              </a:rPr>
            </a:br>
            <a:br>
              <a:rPr lang="en-US" sz="1300" dirty="0">
                <a:solidFill>
                  <a:schemeClr val="tx2"/>
                </a:solidFill>
                <a:latin typeface="Salesforce Sans" panose="020B0505020202020203" pitchFamily="34" charset="77"/>
              </a:rPr>
            </a:br>
            <a:r>
              <a:rPr lang="en-US" sz="1300" dirty="0">
                <a:solidFill>
                  <a:schemeClr val="tx2"/>
                </a:solidFill>
                <a:latin typeface="Salesforce Sans" panose="020B0505020202020203" pitchFamily="34" charset="77"/>
              </a:rPr>
              <a:t>Focusing on startups and tech companies, Silicon Valley-based Vouch provides innovative insurance products to 1,600+ clients and protects $5.7 billion in risk. When adding a brokerage arm, Vouch needed a powerful, user-friendly AMS it could easily customize for its unique needs—and rapidly evolve with their dynamic business.</a:t>
            </a:r>
            <a:endParaRPr sz="1300" dirty="0">
              <a:solidFill>
                <a:schemeClr val="tx2"/>
              </a:solidFill>
              <a:latin typeface="Salesforce Sans" panose="020B0505020202020203" pitchFamily="34" charset="77"/>
            </a:endParaRPr>
          </a:p>
          <a:p>
            <a:pPr marL="18256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2"/>
              </a:solidFill>
              <a:latin typeface="Salesforce Sans" panose="020B0505020202020203" pitchFamily="34" charset="77"/>
            </a:endParaRPr>
          </a:p>
          <a:p>
            <a:pPr marL="18256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tx2"/>
                </a:solidFill>
                <a:latin typeface="Salesforce Sans" panose="020B0505020202020203" pitchFamily="34" charset="77"/>
              </a:rPr>
              <a:t>SOLUTION:</a:t>
            </a:r>
            <a:endParaRPr sz="1300" b="1" dirty="0">
              <a:solidFill>
                <a:schemeClr val="tx2"/>
              </a:solidFill>
              <a:latin typeface="Salesforce Sans" panose="020B0505020202020203" pitchFamily="34" charset="77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2"/>
                </a:solidFill>
                <a:latin typeface="Salesforce Sans" panose="020B0505020202020203" pitchFamily="34" charset="77"/>
              </a:rPr>
              <a:t>Vouch chose Veruna because it excelled in these areas and is </a:t>
            </a:r>
            <a:r>
              <a:rPr lang="en-US" sz="1300" b="0" i="0" dirty="0">
                <a:solidFill>
                  <a:schemeClr val="tx2"/>
                </a:solidFill>
                <a:effectLst/>
                <a:latin typeface="Salesforce Sans" panose="020B0505020202020203" pitchFamily="34" charset="77"/>
              </a:rPr>
              <a:t>built natively on Salesforce, so it’s truly embedded and not just connected. This also enabled an aggressive implementation timeline and supported the company’s meteoric growth.</a:t>
            </a:r>
            <a:endParaRPr lang="en-US" sz="1300" b="0" i="0" dirty="0">
              <a:solidFill>
                <a:schemeClr val="tx2"/>
              </a:solidFill>
              <a:latin typeface="Salesforce Sans" panose="020B0505020202020203" pitchFamily="34" charset="77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2"/>
              </a:solidFill>
              <a:effectLst/>
              <a:latin typeface="Salesforce Sans" panose="020B0505020202020203" pitchFamily="34" charset="77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2"/>
                </a:solidFill>
                <a:latin typeface="Salesforce Sans" panose="020B0505020202020203" pitchFamily="34" charset="77"/>
              </a:rPr>
              <a:t>	“</a:t>
            </a:r>
            <a:r>
              <a:rPr lang="en-US" sz="1300" dirty="0">
                <a:solidFill>
                  <a:schemeClr val="tx2"/>
                </a:solidFill>
                <a:effectLst/>
                <a:latin typeface="Salesforce Sans" panose="020B0505020202020203" pitchFamily="34" charset="77"/>
              </a:rPr>
              <a:t>We implemented Veruna in about six weeks,” </a:t>
            </a:r>
            <a:r>
              <a:rPr lang="en-US" sz="1300" b="0" i="0" dirty="0">
                <a:solidFill>
                  <a:schemeClr val="tx2"/>
                </a:solidFill>
                <a:effectLst/>
                <a:latin typeface="Salesforce Sans" panose="020B0505020202020203" pitchFamily="34" charset="77"/>
              </a:rPr>
              <a:t>said Chad Nitschke, President of 	Vouch Specialty</a:t>
            </a:r>
            <a:r>
              <a:rPr lang="en-US" sz="1300" dirty="0">
                <a:solidFill>
                  <a:schemeClr val="tx2"/>
                </a:solidFill>
                <a:effectLst/>
                <a:latin typeface="Salesforce Sans" panose="020B0505020202020203" pitchFamily="34" charset="77"/>
              </a:rPr>
              <a:t>. With Veruna in place, “being able to really customize what is 	right for our business has been an advantage</a:t>
            </a:r>
            <a:r>
              <a:rPr lang="en-US" sz="1300" dirty="0">
                <a:solidFill>
                  <a:schemeClr val="tx2"/>
                </a:solidFill>
                <a:latin typeface="Salesforce Sans" panose="020B0505020202020203" pitchFamily="34" charset="77"/>
              </a:rPr>
              <a:t>.</a:t>
            </a:r>
            <a:r>
              <a:rPr lang="en-US" sz="1300" dirty="0">
                <a:solidFill>
                  <a:schemeClr val="tx2"/>
                </a:solidFill>
                <a:effectLst/>
                <a:latin typeface="Salesforce Sans" panose="020B0505020202020203" pitchFamily="34" charset="77"/>
              </a:rPr>
              <a:t>”</a:t>
            </a:r>
            <a:endParaRPr lang="en-US" sz="1300" dirty="0">
              <a:solidFill>
                <a:schemeClr val="tx2"/>
              </a:solidFill>
              <a:latin typeface="Salesforce Sans" panose="020B0505020202020203" pitchFamily="34" charset="77"/>
            </a:endParaRPr>
          </a:p>
        </p:txBody>
      </p:sp>
      <p:grpSp>
        <p:nvGrpSpPr>
          <p:cNvPr id="410" name="Google Shape;410;ge0cec249d3_0_1"/>
          <p:cNvGrpSpPr/>
          <p:nvPr/>
        </p:nvGrpSpPr>
        <p:grpSpPr>
          <a:xfrm>
            <a:off x="941822" y="665286"/>
            <a:ext cx="3526688" cy="5776530"/>
            <a:chOff x="941822" y="665286"/>
            <a:chExt cx="3526688" cy="5776530"/>
          </a:xfrm>
        </p:grpSpPr>
        <p:pic>
          <p:nvPicPr>
            <p:cNvPr id="411" name="Google Shape;411;ge0cec249d3_0_1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e0cec249d3_0_1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3" name="Google Shape;413;ge0cec249d3_0_1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422521" y="746891"/>
            <a:ext cx="2532888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15" name="Google Shape;415;ge0cec249d3_0_1" descr="Google Shape;884;p63"/>
          <p:cNvPicPr preferRelativeResize="0"/>
          <p:nvPr/>
        </p:nvPicPr>
        <p:blipFill rotWithShape="1">
          <a:blip r:embed="rId7">
            <a:alphaModFix/>
          </a:blip>
          <a:srcRect b="3306"/>
          <a:stretch/>
        </p:blipFill>
        <p:spPr>
          <a:xfrm>
            <a:off x="3258812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e0cec249d3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0294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ge0cec249d3_0_1"/>
          <p:cNvCxnSpPr/>
          <p:nvPr/>
        </p:nvCxnSpPr>
        <p:spPr>
          <a:xfrm>
            <a:off x="2740788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9" name="Google Shape;419;ge0cec249d3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5652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e0cec249d3_0_1"/>
          <p:cNvSpPr txBox="1"/>
          <p:nvPr/>
        </p:nvSpPr>
        <p:spPr>
          <a:xfrm>
            <a:off x="10393983" y="4927376"/>
            <a:ext cx="1657175" cy="54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6-week</a:t>
            </a:r>
            <a:endParaRPr sz="2800" b="1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3" name="Rounded Rectangle 22">
            <a:hlinkClick r:id="rId10"/>
            <a:extLst>
              <a:ext uri="{FF2B5EF4-FFF2-40B4-BE49-F238E27FC236}">
                <a16:creationId xmlns:a16="http://schemas.microsoft.com/office/drawing/2014/main" id="{DB5342BF-0B71-7F48-8604-D6668E6E2D9F}"/>
              </a:ext>
            </a:extLst>
          </p:cNvPr>
          <p:cNvSpPr/>
          <p:nvPr/>
        </p:nvSpPr>
        <p:spPr>
          <a:xfrm>
            <a:off x="7789719" y="6296271"/>
            <a:ext cx="3178523" cy="404011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4" name="Google Shape;422;ge0cec249d3_0_1">
            <a:extLst>
              <a:ext uri="{FF2B5EF4-FFF2-40B4-BE49-F238E27FC236}">
                <a16:creationId xmlns:a16="http://schemas.microsoft.com/office/drawing/2014/main" id="{3D9BE0BF-7CB9-9340-8D01-CF6BC4AAAC0B}"/>
              </a:ext>
            </a:extLst>
          </p:cNvPr>
          <p:cNvSpPr txBox="1"/>
          <p:nvPr/>
        </p:nvSpPr>
        <p:spPr>
          <a:xfrm>
            <a:off x="10310010" y="5540579"/>
            <a:ext cx="1825123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Implementation timeline</a:t>
            </a:r>
          </a:p>
        </p:txBody>
      </p:sp>
      <p:pic>
        <p:nvPicPr>
          <p:cNvPr id="6" name="Picture 5" descr="A city with tall buildings and a body of wat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1010AC2-15CC-8E07-1AFD-2F2916C3BE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945" y="1689131"/>
            <a:ext cx="2386584" cy="2386584"/>
          </a:xfrm>
          <a:prstGeom prst="round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2AD28D9-C384-9F0F-5155-93FAACC91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79" y="912947"/>
            <a:ext cx="1496461" cy="635265"/>
          </a:xfrm>
          <a:prstGeom prst="rect">
            <a:avLst/>
          </a:prstGeom>
        </p:spPr>
      </p:pic>
      <p:sp>
        <p:nvSpPr>
          <p:cNvPr id="9" name="Google Shape;2978;p367">
            <a:extLst>
              <a:ext uri="{FF2B5EF4-FFF2-40B4-BE49-F238E27FC236}">
                <a16:creationId xmlns:a16="http://schemas.microsoft.com/office/drawing/2014/main" id="{10C04B84-5C46-9E0A-3704-32ED8536020A}"/>
              </a:ext>
            </a:extLst>
          </p:cNvPr>
          <p:cNvSpPr txBox="1"/>
          <p:nvPr/>
        </p:nvSpPr>
        <p:spPr>
          <a:xfrm>
            <a:off x="7456950" y="5540579"/>
            <a:ext cx="1535038" cy="4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Versatile and scalable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11" name="Google Shape;422;ge0cec249d3_0_1">
            <a:extLst>
              <a:ext uri="{FF2B5EF4-FFF2-40B4-BE49-F238E27FC236}">
                <a16:creationId xmlns:a16="http://schemas.microsoft.com/office/drawing/2014/main" id="{CFE8E0B7-F2C7-4F2F-9FEA-C84762B2BCAA}"/>
              </a:ext>
            </a:extLst>
          </p:cNvPr>
          <p:cNvSpPr txBox="1"/>
          <p:nvPr/>
        </p:nvSpPr>
        <p:spPr>
          <a:xfrm>
            <a:off x="6021697" y="5540579"/>
            <a:ext cx="1511629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rgbClr val="205CA0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Differentiating Capabilities</a:t>
            </a:r>
          </a:p>
        </p:txBody>
      </p:sp>
      <p:pic>
        <p:nvPicPr>
          <p:cNvPr id="12" name="Google Shape;3574;p391">
            <a:extLst>
              <a:ext uri="{FF2B5EF4-FFF2-40B4-BE49-F238E27FC236}">
                <a16:creationId xmlns:a16="http://schemas.microsoft.com/office/drawing/2014/main" id="{EF38A075-BCAA-F86C-B4FC-9F229EDED789}"/>
              </a:ext>
            </a:extLst>
          </p:cNvPr>
          <p:cNvPicPr preferRelativeResize="0"/>
          <p:nvPr/>
        </p:nvPicPr>
        <p:blipFill rotWithShape="1"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052" y="4957769"/>
            <a:ext cx="484920" cy="48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3;ge0cec249d3_0_1">
            <a:extLst>
              <a:ext uri="{FF2B5EF4-FFF2-40B4-BE49-F238E27FC236}">
                <a16:creationId xmlns:a16="http://schemas.microsoft.com/office/drawing/2014/main" id="{7C154D1F-8971-8585-69E5-3E0C43E6F143}"/>
              </a:ext>
            </a:extLst>
          </p:cNvPr>
          <p:cNvPicPr preferRelativeResize="0"/>
          <p:nvPr/>
        </p:nvPicPr>
        <p:blipFill rotWithShape="1"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746" y="4957769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4;ge0cec249d3_0_1">
            <a:extLst>
              <a:ext uri="{FF2B5EF4-FFF2-40B4-BE49-F238E27FC236}">
                <a16:creationId xmlns:a16="http://schemas.microsoft.com/office/drawing/2014/main" id="{E4BF7495-A70B-A713-59CC-EE1C1000479A}"/>
              </a:ext>
            </a:extLst>
          </p:cNvPr>
          <p:cNvSpPr txBox="1"/>
          <p:nvPr/>
        </p:nvSpPr>
        <p:spPr>
          <a:xfrm>
            <a:off x="8799465" y="4927376"/>
            <a:ext cx="1657175" cy="54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700%</a:t>
            </a:r>
            <a:endParaRPr sz="2800" b="1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16" name="Google Shape;422;ge0cec249d3_0_1">
            <a:extLst>
              <a:ext uri="{FF2B5EF4-FFF2-40B4-BE49-F238E27FC236}">
                <a16:creationId xmlns:a16="http://schemas.microsoft.com/office/drawing/2014/main" id="{600844CF-ED0A-E914-E1E7-7028965D8C27}"/>
              </a:ext>
            </a:extLst>
          </p:cNvPr>
          <p:cNvSpPr txBox="1"/>
          <p:nvPr/>
        </p:nvSpPr>
        <p:spPr>
          <a:xfrm>
            <a:off x="8995728" y="5540579"/>
            <a:ext cx="1264647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Client growth YOY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171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Vouch Drives Rapid Innovation, Soaring Growth with Veruna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MGA Boosts Productivity by 60% with Veruna </dc:title>
  <cp:lastModifiedBy>Phil Neal</cp:lastModifiedBy>
  <cp:revision>8</cp:revision>
  <dcterms:modified xsi:type="dcterms:W3CDTF">2023-01-27T01:26:56Z</dcterms:modified>
</cp:coreProperties>
</file>